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95" r:id="rId2"/>
    <p:sldId id="306" r:id="rId3"/>
    <p:sldId id="299" r:id="rId4"/>
    <p:sldId id="300" r:id="rId5"/>
    <p:sldId id="319" r:id="rId6"/>
    <p:sldId id="325" r:id="rId7"/>
    <p:sldId id="327" r:id="rId8"/>
    <p:sldId id="309" r:id="rId9"/>
    <p:sldId id="310" r:id="rId10"/>
    <p:sldId id="311" r:id="rId11"/>
    <p:sldId id="301" r:id="rId12"/>
    <p:sldId id="302" r:id="rId13"/>
    <p:sldId id="303" r:id="rId14"/>
    <p:sldId id="304" r:id="rId15"/>
    <p:sldId id="305" r:id="rId16"/>
    <p:sldId id="279" r:id="rId17"/>
    <p:sldId id="280" r:id="rId18"/>
    <p:sldId id="281" r:id="rId19"/>
    <p:sldId id="283" r:id="rId20"/>
    <p:sldId id="284" r:id="rId21"/>
    <p:sldId id="285" r:id="rId22"/>
    <p:sldId id="276" r:id="rId23"/>
    <p:sldId id="260" r:id="rId24"/>
    <p:sldId id="266" r:id="rId25"/>
    <p:sldId id="277" r:id="rId26"/>
    <p:sldId id="326" r:id="rId27"/>
    <p:sldId id="264" r:id="rId28"/>
    <p:sldId id="328" r:id="rId29"/>
    <p:sldId id="267" r:id="rId30"/>
    <p:sldId id="324" r:id="rId31"/>
    <p:sldId id="312" r:id="rId32"/>
    <p:sldId id="314" r:id="rId33"/>
    <p:sldId id="317" r:id="rId3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10" autoAdjust="0"/>
    <p:restoredTop sz="94660"/>
  </p:normalViewPr>
  <p:slideViewPr>
    <p:cSldViewPr>
      <p:cViewPr varScale="1">
        <p:scale>
          <a:sx n="95" d="100"/>
          <a:sy n="95" d="100"/>
        </p:scale>
        <p:origin x="78" y="23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4B7AB444-B47D-45F0-83B4-D531C4C79E8D}" type="datetimeFigureOut">
              <a:rPr lang="en-US" smtClean="0"/>
              <a:t>09/07/18</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5A0BE20E-E78D-4795-9BAB-0974485AE06C}" type="slidenum">
              <a:rPr lang="en-US" smtClean="0"/>
              <a:t>‹#›</a:t>
            </a:fld>
            <a:endParaRPr lang="en-US"/>
          </a:p>
        </p:txBody>
      </p:sp>
    </p:spTree>
    <p:extLst>
      <p:ext uri="{BB962C8B-B14F-4D97-AF65-F5344CB8AC3E}">
        <p14:creationId xmlns:p14="http://schemas.microsoft.com/office/powerpoint/2010/main" val="37811919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C49244D-4B22-409E-AFC5-C9156D89435A}" type="datetimeFigureOut">
              <a:rPr lang="en-US" smtClean="0"/>
              <a:t>09/07/18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2840035-3F79-4F51-A67E-432673C8A227}" type="slidenum">
              <a:rPr lang="en-US" smtClean="0"/>
              <a:t>‹#›</a:t>
            </a:fld>
            <a:endParaRPr lang="en-US"/>
          </a:p>
        </p:txBody>
      </p:sp>
    </p:spTree>
    <p:extLst>
      <p:ext uri="{BB962C8B-B14F-4D97-AF65-F5344CB8AC3E}">
        <p14:creationId xmlns:p14="http://schemas.microsoft.com/office/powerpoint/2010/main" val="23932420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9620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5536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1537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9096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16935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96474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3132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8298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4444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1845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963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4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222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002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6398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828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6094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65BCA845-2A60-47BF-8AA6-641ED3505122}" type="datetime1">
              <a:rPr lang="en-US" smtClean="0"/>
              <a:t>09/07/18</a:t>
            </a:fld>
            <a:endParaRPr lang="en-US"/>
          </a:p>
        </p:txBody>
      </p:sp>
      <p:sp>
        <p:nvSpPr>
          <p:cNvPr id="6" name="Holder 6"/>
          <p:cNvSpPr>
            <a:spLocks noGrp="1"/>
          </p:cNvSpPr>
          <p:nvPr>
            <p:ph type="sldNum" sz="quarter" idx="12"/>
          </p:nvPr>
        </p:nvSpPr>
        <p:spPr/>
        <p:txBody>
          <a:bodyPr/>
          <a:lstStyle>
            <a:lvl1pPr>
              <a:defRPr/>
            </a:lvl1pPr>
          </a:lstStyle>
          <a:p>
            <a:pPr>
              <a:defRPr/>
            </a:pPr>
            <a:fld id="{038ADC02-8ADD-44C4-9F96-D6B7C7BC334C}" type="slidenum">
              <a:rPr lang="en-US"/>
              <a:pPr>
                <a:defRPr/>
              </a:pPr>
              <a:t>‹#›</a:t>
            </a:fld>
            <a:endParaRPr lang="en-US">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200">
                <a:solidFill>
                  <a:schemeClr val="bg1"/>
                </a:solidFill>
                <a:latin typeface="Tahoma"/>
                <a:cs typeface="Tahoma"/>
              </a:defRPr>
            </a:lvl1pPr>
          </a:lstStyle>
          <a:p>
            <a:endParaRPr/>
          </a:p>
        </p:txBody>
      </p:sp>
      <p:sp>
        <p:nvSpPr>
          <p:cNvPr id="3" name="Holder 3"/>
          <p:cNvSpPr>
            <a:spLocks noGrp="1"/>
          </p:cNvSpPr>
          <p:nvPr>
            <p:ph type="body" idx="1"/>
          </p:nvPr>
        </p:nvSpPr>
        <p:spPr/>
        <p:txBody>
          <a:bodyPr/>
          <a:lstStyle>
            <a:lvl1pPr>
              <a:defRPr sz="2800">
                <a:solidFill>
                  <a:schemeClr val="bg1"/>
                </a:solidFill>
                <a:latin typeface="Tahoma"/>
                <a:cs typeface="Tahoma"/>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417572E5-41F4-44DB-852D-33A7483948BD}" type="datetime1">
              <a:rPr lang="en-US" smtClean="0"/>
              <a:t>09/07/18</a:t>
            </a:fld>
            <a:endParaRPr lang="en-US"/>
          </a:p>
        </p:txBody>
      </p:sp>
      <p:sp>
        <p:nvSpPr>
          <p:cNvPr id="6" name="Holder 6"/>
          <p:cNvSpPr>
            <a:spLocks noGrp="1"/>
          </p:cNvSpPr>
          <p:nvPr>
            <p:ph type="sldNum" sz="quarter" idx="12"/>
          </p:nvPr>
        </p:nvSpPr>
        <p:spPr/>
        <p:txBody>
          <a:bodyPr/>
          <a:lstStyle>
            <a:lvl1pPr>
              <a:defRPr/>
            </a:lvl1pPr>
          </a:lstStyle>
          <a:p>
            <a:pPr>
              <a:defRPr/>
            </a:pPr>
            <a:fld id="{4CE7442C-AFB7-4E97-948B-781A669148B2}" type="slidenum">
              <a:rPr lang="en-US"/>
              <a:pPr>
                <a:defRPr/>
              </a:pPr>
              <a:t>‹#›</a:t>
            </a:fld>
            <a:endParaRPr lang="en-US">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20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fld id="{E70E7EDA-11AC-4531-B31D-2F56CC27DADF}" type="datetime1">
              <a:rPr lang="en-US" smtClean="0"/>
              <a:t>09/07/18</a:t>
            </a:fld>
            <a:endParaRPr lang="en-US"/>
          </a:p>
        </p:txBody>
      </p:sp>
      <p:sp>
        <p:nvSpPr>
          <p:cNvPr id="7" name="Holder 6"/>
          <p:cNvSpPr>
            <a:spLocks noGrp="1"/>
          </p:cNvSpPr>
          <p:nvPr>
            <p:ph type="sldNum" sz="quarter" idx="12"/>
          </p:nvPr>
        </p:nvSpPr>
        <p:spPr/>
        <p:txBody>
          <a:bodyPr/>
          <a:lstStyle>
            <a:lvl1pPr>
              <a:defRPr/>
            </a:lvl1pPr>
          </a:lstStyle>
          <a:p>
            <a:pPr>
              <a:defRPr/>
            </a:pPr>
            <a:fld id="{034FC91A-9193-406C-B1E6-0B43DA5E0CD8}" type="slidenum">
              <a:rPr lang="en-US"/>
              <a:pPr>
                <a:defRPr/>
              </a:pPr>
              <a:t>‹#›</a:t>
            </a:fld>
            <a:endParaRPr 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200">
                <a:solidFill>
                  <a:schemeClr val="bg1"/>
                </a:solidFill>
                <a:latin typeface="Tahoma"/>
                <a:cs typeface="Tahoma"/>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0A4A3BC6-324E-408B-B415-3286DAA1BBD2}" type="datetime1">
              <a:rPr lang="en-US" smtClean="0"/>
              <a:t>09/07/18</a:t>
            </a:fld>
            <a:endParaRPr lang="en-US"/>
          </a:p>
        </p:txBody>
      </p:sp>
      <p:sp>
        <p:nvSpPr>
          <p:cNvPr id="5" name="Holder 6"/>
          <p:cNvSpPr>
            <a:spLocks noGrp="1"/>
          </p:cNvSpPr>
          <p:nvPr>
            <p:ph type="sldNum" sz="quarter" idx="12"/>
          </p:nvPr>
        </p:nvSpPr>
        <p:spPr/>
        <p:txBody>
          <a:bodyPr/>
          <a:lstStyle>
            <a:lvl1pPr>
              <a:defRPr/>
            </a:lvl1pPr>
          </a:lstStyle>
          <a:p>
            <a:pPr>
              <a:defRPr/>
            </a:pPr>
            <a:fld id="{6CEA8601-D9E8-40AB-AB7A-910CD900A5DD}" type="slidenum">
              <a:rPr lang="en-US"/>
              <a:pPr>
                <a:defRPr/>
              </a:pPr>
              <a:t>‹#›</a:t>
            </a:fld>
            <a:endParaRPr lang="en-US">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7F127824-47E8-463E-9715-0F8AE8B12614}" type="datetime1">
              <a:rPr lang="en-US" smtClean="0"/>
              <a:t>09/07/18</a:t>
            </a:fld>
            <a:endParaRPr lang="en-US"/>
          </a:p>
        </p:txBody>
      </p:sp>
      <p:sp>
        <p:nvSpPr>
          <p:cNvPr id="4" name="Holder 6"/>
          <p:cNvSpPr>
            <a:spLocks noGrp="1"/>
          </p:cNvSpPr>
          <p:nvPr>
            <p:ph type="sldNum" sz="quarter" idx="12"/>
          </p:nvPr>
        </p:nvSpPr>
        <p:spPr/>
        <p:txBody>
          <a:bodyPr/>
          <a:lstStyle>
            <a:lvl1pPr>
              <a:defRPr/>
            </a:lvl1pPr>
          </a:lstStyle>
          <a:p>
            <a:pPr>
              <a:defRPr/>
            </a:pPr>
            <a:fld id="{7765737E-BE3B-45DD-8B42-99EDA1ED5AB3}" type="slidenum">
              <a:rPr lang="en-US"/>
              <a:pPr>
                <a:defRPr/>
              </a:pPr>
              <a:t>‹#›</a:t>
            </a:fld>
            <a:endParaRPr lang="en-US">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k object 16"/>
          <p:cNvSpPr>
            <a:spLocks noChangeArrowheads="1"/>
          </p:cNvSpPr>
          <p:nvPr/>
        </p:nvSpPr>
        <p:spPr bwMode="auto">
          <a:xfrm>
            <a:off x="0" y="0"/>
            <a:ext cx="9144000" cy="6858000"/>
          </a:xfrm>
          <a:prstGeom prst="rect">
            <a:avLst/>
          </a:prstGeom>
          <a:blipFill dpi="0" rotWithShape="1">
            <a:blip r:embed="rId7"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sp>
        <p:nvSpPr>
          <p:cNvPr id="1027" name="Holder 2"/>
          <p:cNvSpPr>
            <a:spLocks noGrp="1"/>
          </p:cNvSpPr>
          <p:nvPr>
            <p:ph type="title"/>
          </p:nvPr>
        </p:nvSpPr>
        <p:spPr bwMode="auto">
          <a:xfrm>
            <a:off x="2030413" y="1643063"/>
            <a:ext cx="5083175" cy="4889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a:p>
        </p:txBody>
      </p:sp>
      <p:sp>
        <p:nvSpPr>
          <p:cNvPr id="1028" name="Holder 3"/>
          <p:cNvSpPr>
            <a:spLocks noGrp="1"/>
          </p:cNvSpPr>
          <p:nvPr>
            <p:ph type="body" idx="1"/>
          </p:nvPr>
        </p:nvSpPr>
        <p:spPr bwMode="auto">
          <a:xfrm>
            <a:off x="760413" y="2619375"/>
            <a:ext cx="7623175" cy="25638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fontAlgn="auto">
              <a:spcBef>
                <a:spcPts val="0"/>
              </a:spcBef>
              <a:spcAft>
                <a:spcPts val="0"/>
              </a:spcAft>
              <a:defRPr>
                <a:solidFill>
                  <a:schemeClr val="tx1">
                    <a:tint val="75000"/>
                  </a:schemeClr>
                </a:solidFill>
                <a:latin typeface="+mn-lt"/>
                <a:cs typeface="+mn-cs"/>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fontAlgn="auto">
              <a:spcBef>
                <a:spcPts val="0"/>
              </a:spcBef>
              <a:spcAft>
                <a:spcPts val="0"/>
              </a:spcAft>
              <a:defRPr>
                <a:solidFill>
                  <a:schemeClr val="tx1">
                    <a:tint val="75000"/>
                  </a:schemeClr>
                </a:solidFill>
                <a:latin typeface="+mn-lt"/>
                <a:cs typeface="+mn-cs"/>
              </a:defRPr>
            </a:lvl1pPr>
          </a:lstStyle>
          <a:p>
            <a:pPr>
              <a:defRPr/>
            </a:pPr>
            <a:fld id="{8945B2D1-AB2C-45E7-9B10-738913995E3E}" type="datetime1">
              <a:rPr lang="en-US" smtClean="0"/>
              <a:t>09/07/18</a:t>
            </a:fld>
            <a:endParaRPr lang="en-US"/>
          </a:p>
        </p:txBody>
      </p:sp>
      <p:sp>
        <p:nvSpPr>
          <p:cNvPr id="6" name="Holder 6"/>
          <p:cNvSpPr>
            <a:spLocks noGrp="1"/>
          </p:cNvSpPr>
          <p:nvPr>
            <p:ph type="sldNum" sz="quarter" idx="7"/>
          </p:nvPr>
        </p:nvSpPr>
        <p:spPr>
          <a:xfrm>
            <a:off x="219075" y="6434138"/>
            <a:ext cx="1773238" cy="250825"/>
          </a:xfrm>
          <a:prstGeom prst="rect">
            <a:avLst/>
          </a:prstGeom>
        </p:spPr>
        <p:txBody>
          <a:bodyPr vert="horz" wrap="square" lIns="0" tIns="0" rIns="0" bIns="0" numCol="1" anchor="t" anchorCtr="0" compatLnSpc="1">
            <a:prstTxWarp prst="textNoShape">
              <a:avLst/>
            </a:prstTxWarp>
            <a:spAutoFit/>
          </a:bodyPr>
          <a:lstStyle>
            <a:lvl1pPr>
              <a:defRPr sz="1400">
                <a:solidFill>
                  <a:srgbClr val="FFFFFF"/>
                </a:solidFill>
              </a:defRPr>
            </a:lvl1pPr>
          </a:lstStyle>
          <a:p>
            <a:pPr>
              <a:defRPr/>
            </a:pPr>
            <a:fld id="{FCF2A3DF-C406-46C9-BAF1-F83077B36F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eaLnBrk="0" fontAlgn="base" hangingPunct="0">
        <a:spcBef>
          <a:spcPct val="0"/>
        </a:spcBef>
        <a:spcAft>
          <a:spcPct val="0"/>
        </a:spcAft>
        <a:defRPr sz="4400">
          <a:solidFill>
            <a:schemeClr val="tx2"/>
          </a:solidFill>
          <a:latin typeface="Calibri" pitchFamily="34" charset="0"/>
        </a:defRPr>
      </a:lvl6pPr>
      <a:lvl7pPr marL="914400" algn="ctr" rtl="0" eaLnBrk="0" fontAlgn="base" hangingPunct="0">
        <a:spcBef>
          <a:spcPct val="0"/>
        </a:spcBef>
        <a:spcAft>
          <a:spcPct val="0"/>
        </a:spcAft>
        <a:defRPr sz="4400">
          <a:solidFill>
            <a:schemeClr val="tx2"/>
          </a:solidFill>
          <a:latin typeface="Calibri" pitchFamily="34" charset="0"/>
        </a:defRPr>
      </a:lvl7pPr>
      <a:lvl8pPr marL="1371600" algn="ctr" rtl="0" eaLnBrk="0" fontAlgn="base" hangingPunct="0">
        <a:spcBef>
          <a:spcPct val="0"/>
        </a:spcBef>
        <a:spcAft>
          <a:spcPct val="0"/>
        </a:spcAft>
        <a:defRPr sz="4400">
          <a:solidFill>
            <a:schemeClr val="tx2"/>
          </a:solidFill>
          <a:latin typeface="Calibri" pitchFamily="34" charset="0"/>
        </a:defRPr>
      </a:lvl8pPr>
      <a:lvl9pPr marL="1828800" algn="ctr" rtl="0" eaLnBrk="0" fontAlgn="base" hangingPunct="0">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457200" algn="l" rtl="0" eaLnBrk="0" fontAlgn="base" hangingPunct="0">
        <a:spcBef>
          <a:spcPct val="20000"/>
        </a:spcBef>
        <a:spcAft>
          <a:spcPct val="0"/>
        </a:spcAft>
        <a:buChar char="–"/>
        <a:defRPr sz="2800">
          <a:solidFill>
            <a:schemeClr val="tx1"/>
          </a:solidFill>
          <a:latin typeface="+mn-lt"/>
          <a:ea typeface="+mn-ea"/>
          <a:cs typeface="+mn-cs"/>
        </a:defRPr>
      </a:lvl2pPr>
      <a:lvl3pPr marL="914400" algn="l" rtl="0" eaLnBrk="0" fontAlgn="base" hangingPunct="0">
        <a:spcBef>
          <a:spcPct val="20000"/>
        </a:spcBef>
        <a:spcAft>
          <a:spcPct val="0"/>
        </a:spcAft>
        <a:buChar char="•"/>
        <a:defRPr sz="2400">
          <a:solidFill>
            <a:schemeClr val="tx1"/>
          </a:solidFill>
          <a:latin typeface="+mn-lt"/>
          <a:ea typeface="+mn-ea"/>
          <a:cs typeface="+mn-cs"/>
        </a:defRPr>
      </a:lvl3pPr>
      <a:lvl4pPr marL="1371600" algn="l" rtl="0" eaLnBrk="0" fontAlgn="base" hangingPunct="0">
        <a:spcBef>
          <a:spcPct val="20000"/>
        </a:spcBef>
        <a:spcAft>
          <a:spcPct val="0"/>
        </a:spcAft>
        <a:buChar char="–"/>
        <a:defRPr sz="2000">
          <a:solidFill>
            <a:schemeClr val="tx1"/>
          </a:solidFill>
          <a:latin typeface="+mn-lt"/>
          <a:ea typeface="+mn-ea"/>
          <a:cs typeface="+mn-cs"/>
        </a:defRPr>
      </a:lvl4pPr>
      <a:lvl5pPr marL="1828800" algn="l" rtl="0" eaLnBrk="0" fontAlgn="base" hangingPunct="0">
        <a:spcBef>
          <a:spcPct val="20000"/>
        </a:spcBef>
        <a:spcAft>
          <a:spcPct val="0"/>
        </a:spcAft>
        <a:buChar char="»"/>
        <a:defRPr sz="20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304800" y="2971800"/>
            <a:ext cx="8229600" cy="430887"/>
          </a:xfrm>
        </p:spPr>
        <p:txBody>
          <a:bodyPr/>
          <a:lstStyle/>
          <a:p>
            <a:pPr eaLnBrk="1" hangingPunct="1">
              <a:defRPr/>
            </a:pPr>
            <a:r>
              <a:rPr lang="en-US" sz="2800" dirty="0">
                <a:solidFill>
                  <a:schemeClr val="bg1"/>
                </a:solidFill>
              </a:rPr>
              <a:t>Trust - Accountability – Client Centric – Teamwork</a:t>
            </a:r>
          </a:p>
        </p:txBody>
      </p:sp>
      <p:sp>
        <p:nvSpPr>
          <p:cNvPr id="2053" name="Rectangle 5"/>
          <p:cNvSpPr>
            <a:spLocks noGrp="1" noChangeArrowheads="1"/>
          </p:cNvSpPr>
          <p:nvPr>
            <p:ph type="subTitle" idx="4294967295"/>
          </p:nvPr>
        </p:nvSpPr>
        <p:spPr>
          <a:xfrm>
            <a:off x="457200" y="3733800"/>
            <a:ext cx="8153400" cy="2819233"/>
          </a:xfrm>
          <a:prstGeom prst="rect">
            <a:avLst/>
          </a:prstGeom>
        </p:spPr>
        <p:txBody>
          <a:bodyPr/>
          <a:lstStyle/>
          <a:p>
            <a:pPr marL="0" indent="0" algn="ctr" eaLnBrk="1" hangingPunct="1">
              <a:buNone/>
              <a:defRPr/>
            </a:pPr>
            <a:r>
              <a:rPr lang="en-US" sz="4400" dirty="0">
                <a:solidFill>
                  <a:schemeClr val="bg1"/>
                </a:solidFill>
              </a:rPr>
              <a:t>Pacific Component Xchange, Inc.</a:t>
            </a:r>
          </a:p>
          <a:p>
            <a:pPr marL="0" indent="0" algn="ctr" eaLnBrk="1" hangingPunct="1">
              <a:buNone/>
              <a:defRPr/>
            </a:pPr>
            <a:r>
              <a:rPr lang="en-US" sz="2400" dirty="0" smtClean="0">
                <a:solidFill>
                  <a:schemeClr val="bg1"/>
                </a:solidFill>
              </a:rPr>
              <a:t>Call:</a:t>
            </a:r>
          </a:p>
          <a:p>
            <a:pPr marL="0" indent="0" algn="ctr" eaLnBrk="1" hangingPunct="1">
              <a:buNone/>
              <a:defRPr/>
            </a:pPr>
            <a:r>
              <a:rPr lang="en-US" sz="2400" dirty="0" smtClean="0">
                <a:solidFill>
                  <a:schemeClr val="bg1"/>
                </a:solidFill>
              </a:rPr>
              <a:t>Sara Burrell – 714-374-3070 ext 2001</a:t>
            </a:r>
          </a:p>
          <a:p>
            <a:pPr marL="0" indent="0" algn="ctr" eaLnBrk="1" hangingPunct="1">
              <a:buNone/>
              <a:defRPr/>
            </a:pPr>
            <a:r>
              <a:rPr lang="en-US" sz="2400" dirty="0" smtClean="0">
                <a:solidFill>
                  <a:schemeClr val="bg1"/>
                </a:solidFill>
              </a:rPr>
              <a:t>Or</a:t>
            </a:r>
          </a:p>
          <a:p>
            <a:pPr marL="0" indent="0" algn="ctr" eaLnBrk="1" hangingPunct="1">
              <a:buNone/>
              <a:defRPr/>
            </a:pPr>
            <a:r>
              <a:rPr lang="en-US" sz="2400" dirty="0" smtClean="0">
                <a:solidFill>
                  <a:schemeClr val="bg1"/>
                </a:solidFill>
              </a:rPr>
              <a:t>Dave Cox – 714-374-3070 ext 2005</a:t>
            </a:r>
            <a:endParaRPr lang="en-US" sz="2400" dirty="0">
              <a:solidFill>
                <a:schemeClr val="bg1"/>
              </a:solidFill>
            </a:endParaRPr>
          </a:p>
          <a:p>
            <a:pPr eaLnBrk="1" hangingPunct="1">
              <a:lnSpc>
                <a:spcPct val="80000"/>
              </a:lnSpc>
              <a:defRPr/>
            </a:pPr>
            <a:endParaRPr lang="en-US" sz="2400" dirty="0"/>
          </a:p>
        </p:txBody>
      </p:sp>
      <p:pic>
        <p:nvPicPr>
          <p:cNvPr id="4100" name="Picture 6" descr="cropped pcx logo"/>
          <p:cNvPicPr>
            <a:picLocks noChangeAspect="1" noChangeArrowheads="1"/>
          </p:cNvPicPr>
          <p:nvPr/>
        </p:nvPicPr>
        <p:blipFill>
          <a:blip r:embed="rId3" cstate="print"/>
          <a:srcRect/>
          <a:stretch>
            <a:fillRect/>
          </a:stretch>
        </p:blipFill>
        <p:spPr bwMode="auto">
          <a:xfrm>
            <a:off x="3048000" y="228600"/>
            <a:ext cx="2743200" cy="2586038"/>
          </a:xfrm>
          <a:prstGeom prst="rect">
            <a:avLst/>
          </a:prstGeom>
          <a:noFill/>
          <a:ln w="12700">
            <a:solidFill>
              <a:srgbClr val="333399"/>
            </a:solidFill>
            <a:miter lim="800000"/>
            <a:headEnd/>
            <a:tailEnd/>
          </a:ln>
        </p:spPr>
      </p:pic>
    </p:spTree>
    <p:extLst>
      <p:ext uri="{BB962C8B-B14F-4D97-AF65-F5344CB8AC3E}">
        <p14:creationId xmlns:p14="http://schemas.microsoft.com/office/powerpoint/2010/main" val="477742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13316" name="Picture 5"/>
          <p:cNvPicPr>
            <a:picLocks noChangeAspect="1" noChangeArrowheads="1"/>
          </p:cNvPicPr>
          <p:nvPr/>
        </p:nvPicPr>
        <p:blipFill>
          <a:blip r:embed="rId3" cstate="print"/>
          <a:srcRect/>
          <a:stretch>
            <a:fillRect/>
          </a:stretch>
        </p:blipFill>
        <p:spPr bwMode="auto">
          <a:xfrm>
            <a:off x="1481138" y="0"/>
            <a:ext cx="6181725" cy="6858000"/>
          </a:xfrm>
          <a:prstGeom prst="rect">
            <a:avLst/>
          </a:prstGeom>
          <a:noFill/>
          <a:ln w="9525">
            <a:noFill/>
            <a:miter lim="800000"/>
            <a:headEnd/>
            <a:tailEnd/>
          </a:ln>
        </p:spPr>
      </p:pic>
    </p:spTree>
    <p:extLst>
      <p:ext uri="{BB962C8B-B14F-4D97-AF65-F5344CB8AC3E}">
        <p14:creationId xmlns:p14="http://schemas.microsoft.com/office/powerpoint/2010/main" val="2999198412"/>
      </p:ext>
    </p:extLst>
  </p:cSld>
  <p:clrMapOvr>
    <a:masterClrMapping/>
  </p:clrMapOvr>
  <p:transition>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457200" y="277813"/>
            <a:ext cx="8229600" cy="1139825"/>
          </a:xfrm>
        </p:spPr>
        <p:txBody>
          <a:bodyPr anchorCtr="1"/>
          <a:lstStyle/>
          <a:p>
            <a:pPr eaLnBrk="1" hangingPunct="1">
              <a:defRPr/>
            </a:pPr>
            <a:r>
              <a:rPr lang="en-US" dirty="0"/>
              <a:t>Commodities:  FSC/NAICS codes</a:t>
            </a:r>
          </a:p>
        </p:txBody>
      </p:sp>
      <p:sp>
        <p:nvSpPr>
          <p:cNvPr id="19461" name="Rectangle 5"/>
          <p:cNvSpPr>
            <a:spLocks noGrp="1" noChangeArrowheads="1"/>
          </p:cNvSpPr>
          <p:nvPr>
            <p:ph type="body" idx="1"/>
          </p:nvPr>
        </p:nvSpPr>
        <p:spPr>
          <a:xfrm>
            <a:off x="457200" y="1600200"/>
            <a:ext cx="8229600" cy="4530725"/>
          </a:xfrm>
        </p:spPr>
        <p:txBody>
          <a:bodyPr/>
          <a:lstStyle/>
          <a:p>
            <a:pPr algn="ctr" eaLnBrk="1" hangingPunct="1">
              <a:lnSpc>
                <a:spcPct val="90000"/>
              </a:lnSpc>
              <a:buFontTx/>
              <a:buNone/>
              <a:defRPr/>
            </a:pPr>
            <a:r>
              <a:rPr lang="en-US" sz="2800" dirty="0"/>
              <a:t>	</a:t>
            </a:r>
            <a:r>
              <a:rPr lang="en-US" sz="1400" dirty="0"/>
              <a:t>PCX is a broad line stocking distributor. We carry or source the following commodities (list our capabilities by FSC and NAICS code):</a:t>
            </a:r>
          </a:p>
          <a:p>
            <a:pPr algn="ctr" eaLnBrk="1" hangingPunct="1">
              <a:lnSpc>
                <a:spcPct val="90000"/>
              </a:lnSpc>
              <a:buFontTx/>
              <a:buNone/>
              <a:defRPr/>
            </a:pPr>
            <a:endParaRPr lang="en-US" sz="1800" b="1" i="1" dirty="0"/>
          </a:p>
          <a:p>
            <a:pPr algn="ctr" eaLnBrk="1" hangingPunct="1">
              <a:lnSpc>
                <a:spcPct val="90000"/>
              </a:lnSpc>
              <a:buFontTx/>
              <a:buNone/>
              <a:defRPr/>
            </a:pPr>
            <a:r>
              <a:rPr lang="en-US" sz="1800" b="1" i="1" dirty="0"/>
              <a:t>FSC Codes</a:t>
            </a:r>
          </a:p>
          <a:p>
            <a:pPr algn="ctr" eaLnBrk="1" hangingPunct="1">
              <a:lnSpc>
                <a:spcPct val="90000"/>
              </a:lnSpc>
              <a:buFontTx/>
              <a:buNone/>
              <a:defRPr/>
            </a:pPr>
            <a:r>
              <a:rPr lang="en-US" sz="1400" dirty="0"/>
              <a:t>1220, 1230, 1240, 1290,1615, 1620, 1630, 1680, 1710, 1730, 2590, 2610, 2620, 2630, 2805, 2810, 2815, 2820, 2825, 2835, 2840, 2940, 2945, 2990, 2995, 3020, 3030, 3110, 3120, 3020,3030, 4110, 4120, 4130, 4140, 4210, 4220, 4240, 4310, 4340, 4460,  4510, 4610, 4710, 4720, 4730, 4810, 4820, 4910, 4920, 5110, 5120, 5130, 5133, 5136, 5180, 5210, 5220, 5305, 5306, 5307, 5310, 5320, 5325, 5330, 5335, 5340, 5345, 5350, 5355, 5360, 5365, 5805, 5820, 5821, 5825, 5826, 5840, 5855, 5895, 5905, 5910, 5915, 5920, 5925, 5930, 5935, 5940, 5945, 5950, 5955, 5960, 5961, 5962, 5963, 5970, 5975, 5977, 5980, 5995, 5996, 5998, 5999, 6004, 6010, 6015, 6020, 6026, 6030, 6040, 6060, 6070, 6099, 6105, 6110, 6115, 6120, , 6125, 6130, 6135, 6140, 6145, 6150, 6240, 6250, 6340, 6545, 6605, 6610, 6620, 8030, 8040, 8135, 8340,</a:t>
            </a:r>
          </a:p>
          <a:p>
            <a:pPr algn="ctr" eaLnBrk="1" hangingPunct="1">
              <a:lnSpc>
                <a:spcPct val="90000"/>
              </a:lnSpc>
              <a:buFontTx/>
              <a:buNone/>
              <a:defRPr/>
            </a:pPr>
            <a:endParaRPr lang="en-US" sz="1800" b="1" i="1" dirty="0"/>
          </a:p>
          <a:p>
            <a:pPr algn="ctr" eaLnBrk="1" hangingPunct="1">
              <a:lnSpc>
                <a:spcPct val="90000"/>
              </a:lnSpc>
              <a:buFontTx/>
              <a:buNone/>
              <a:defRPr/>
            </a:pPr>
            <a:r>
              <a:rPr lang="en-US" sz="1800" b="1" i="1" dirty="0"/>
              <a:t>NAICS Codes</a:t>
            </a:r>
          </a:p>
          <a:p>
            <a:pPr algn="ctr" eaLnBrk="1" hangingPunct="1">
              <a:lnSpc>
                <a:spcPct val="90000"/>
              </a:lnSpc>
              <a:buFontTx/>
              <a:buNone/>
              <a:defRPr/>
            </a:pPr>
            <a:r>
              <a:rPr lang="en-US" sz="1400" dirty="0"/>
              <a:t>221121, 238210, 334413, 335312, 335313, 335912, 335931, 335999, 336212, 337214, </a:t>
            </a:r>
          </a:p>
          <a:p>
            <a:pPr algn="ctr" eaLnBrk="1" hangingPunct="1">
              <a:lnSpc>
                <a:spcPct val="90000"/>
              </a:lnSpc>
              <a:buFontTx/>
              <a:buNone/>
              <a:defRPr/>
            </a:pPr>
            <a:r>
              <a:rPr lang="en-US" sz="1400" dirty="0"/>
              <a:t>339113, 423430, 423610, 423690, 423710, 423830, 423840, 424690, 484121, 541310, 541330, 541340, 541410, 541519, 562213, 811212, 811219, 811310</a:t>
            </a:r>
          </a:p>
          <a:p>
            <a:pPr eaLnBrk="1" hangingPunct="1">
              <a:lnSpc>
                <a:spcPct val="90000"/>
              </a:lnSpc>
              <a:buFontTx/>
              <a:buNone/>
              <a:defRPr/>
            </a:pPr>
            <a:r>
              <a:rPr lang="en-US" sz="1400" dirty="0"/>
              <a:t>					</a:t>
            </a:r>
          </a:p>
          <a:p>
            <a:pPr algn="ctr" eaLnBrk="1" hangingPunct="1">
              <a:lnSpc>
                <a:spcPct val="90000"/>
              </a:lnSpc>
              <a:defRPr/>
            </a:pPr>
            <a:endParaRPr lang="en-US" sz="1400" dirty="0"/>
          </a:p>
          <a:p>
            <a:pPr eaLnBrk="1" hangingPunct="1">
              <a:lnSpc>
                <a:spcPct val="90000"/>
              </a:lnSpc>
              <a:buFontTx/>
              <a:buNone/>
              <a:defRPr/>
            </a:pPr>
            <a:endParaRPr lang="en-US" sz="2400" dirty="0"/>
          </a:p>
        </p:txBody>
      </p:sp>
    </p:spTree>
    <p:extLst>
      <p:ext uri="{BB962C8B-B14F-4D97-AF65-F5344CB8AC3E}">
        <p14:creationId xmlns:p14="http://schemas.microsoft.com/office/powerpoint/2010/main" val="3253089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457200" y="277813"/>
            <a:ext cx="8229600" cy="492443"/>
          </a:xfrm>
        </p:spPr>
        <p:txBody>
          <a:bodyPr anchorCtr="1"/>
          <a:lstStyle/>
          <a:p>
            <a:pPr eaLnBrk="1" hangingPunct="1">
              <a:defRPr/>
            </a:pPr>
            <a:r>
              <a:rPr lang="en-US" dirty="0"/>
              <a:t>Partial Authorized Lines List</a:t>
            </a:r>
          </a:p>
        </p:txBody>
      </p:sp>
      <p:sp>
        <p:nvSpPr>
          <p:cNvPr id="32773" name="Rectangle 5"/>
          <p:cNvSpPr>
            <a:spLocks noGrp="1" noChangeArrowheads="1"/>
          </p:cNvSpPr>
          <p:nvPr>
            <p:ph type="body" idx="1"/>
          </p:nvPr>
        </p:nvSpPr>
        <p:spPr>
          <a:xfrm>
            <a:off x="457200" y="1600200"/>
            <a:ext cx="8229600" cy="4530725"/>
          </a:xfrm>
        </p:spPr>
        <p:txBody>
          <a:bodyPr/>
          <a:lstStyle/>
          <a:p>
            <a:pPr eaLnBrk="1" hangingPunct="1">
              <a:buClr>
                <a:schemeClr val="tx1"/>
              </a:buClr>
              <a:defRPr/>
            </a:pPr>
            <a:r>
              <a:rPr lang="en-US" sz="1600"/>
              <a:t>Hawker/Beechcraft		Avionics Parts, Engines, Substrates  </a:t>
            </a:r>
          </a:p>
          <a:p>
            <a:pPr eaLnBrk="1" hangingPunct="1">
              <a:buClr>
                <a:schemeClr val="tx1"/>
              </a:buClr>
              <a:defRPr/>
            </a:pPr>
            <a:r>
              <a:rPr lang="en-US" sz="1600"/>
              <a:t>Abbatron/HH Smith 		Hardware, Test Leads, Plugs &amp; Jacks</a:t>
            </a:r>
          </a:p>
          <a:p>
            <a:pPr eaLnBrk="1" hangingPunct="1">
              <a:buClr>
                <a:schemeClr val="tx1"/>
              </a:buClr>
              <a:defRPr/>
            </a:pPr>
            <a:r>
              <a:rPr lang="en-US" sz="1600"/>
              <a:t>Trival Antene			Antenas</a:t>
            </a:r>
          </a:p>
          <a:p>
            <a:pPr eaLnBrk="1" hangingPunct="1">
              <a:buClr>
                <a:schemeClr val="tx1"/>
              </a:buClr>
              <a:defRPr/>
            </a:pPr>
            <a:r>
              <a:rPr lang="en-US" sz="1600"/>
              <a:t>Guardian Electric		Relays, Connectors, Switches, caps, resistors</a:t>
            </a:r>
          </a:p>
          <a:p>
            <a:pPr eaLnBrk="1" hangingPunct="1">
              <a:buClr>
                <a:schemeClr val="tx1"/>
              </a:buClr>
              <a:defRPr/>
            </a:pPr>
            <a:r>
              <a:rPr lang="en-US" sz="1600"/>
              <a:t>ACR Electronics			Marine Electronics, Lighting, signal equipment</a:t>
            </a:r>
          </a:p>
          <a:p>
            <a:pPr eaLnBrk="1" hangingPunct="1">
              <a:buClr>
                <a:schemeClr val="tx1"/>
              </a:buClr>
              <a:defRPr/>
            </a:pPr>
            <a:r>
              <a:rPr lang="en-US" sz="1600"/>
              <a:t>Burndy			Connectors, fittings, tools</a:t>
            </a:r>
          </a:p>
          <a:p>
            <a:pPr eaLnBrk="1" hangingPunct="1">
              <a:buClr>
                <a:schemeClr val="tx1"/>
              </a:buClr>
              <a:defRPr/>
            </a:pPr>
            <a:r>
              <a:rPr lang="en-US" sz="1600"/>
              <a:t>Dearborn Electronics		Caps, resistors, thermistors </a:t>
            </a:r>
          </a:p>
          <a:p>
            <a:pPr eaLnBrk="1" hangingPunct="1">
              <a:buClr>
                <a:schemeClr val="tx1"/>
              </a:buClr>
              <a:defRPr/>
            </a:pPr>
            <a:r>
              <a:rPr lang="en-US" sz="1600"/>
              <a:t>Avtron Aerospace		Aeronautic test equipment</a:t>
            </a:r>
          </a:p>
          <a:p>
            <a:pPr eaLnBrk="1" hangingPunct="1">
              <a:buClr>
                <a:schemeClr val="tx1"/>
              </a:buClr>
              <a:defRPr/>
            </a:pPr>
            <a:r>
              <a:rPr lang="en-US" sz="1600"/>
              <a:t>Bushnell			Optics, weapon parts, holsters, binoculars</a:t>
            </a:r>
          </a:p>
          <a:p>
            <a:pPr eaLnBrk="1" hangingPunct="1">
              <a:buClr>
                <a:schemeClr val="tx1"/>
              </a:buClr>
              <a:defRPr/>
            </a:pPr>
            <a:r>
              <a:rPr lang="en-US" sz="1600"/>
              <a:t>Champion Aviation		Aeronautics systems and parts</a:t>
            </a:r>
          </a:p>
          <a:p>
            <a:pPr eaLnBrk="1" hangingPunct="1">
              <a:buClr>
                <a:schemeClr val="tx1"/>
              </a:buClr>
              <a:defRPr/>
            </a:pPr>
            <a:r>
              <a:rPr lang="en-US" sz="1600"/>
              <a:t>Pratt &amp; Whitney			Aircraft engines, systems</a:t>
            </a:r>
          </a:p>
          <a:p>
            <a:pPr eaLnBrk="1" hangingPunct="1">
              <a:buClr>
                <a:schemeClr val="tx1"/>
              </a:buClr>
              <a:defRPr/>
            </a:pPr>
            <a:r>
              <a:rPr lang="en-US" sz="1600"/>
              <a:t>Concorde Battery Corp.		Batteries and battery systems</a:t>
            </a:r>
          </a:p>
          <a:p>
            <a:pPr eaLnBrk="1" hangingPunct="1">
              <a:buClr>
                <a:schemeClr val="tx1"/>
              </a:buClr>
              <a:defRPr/>
            </a:pPr>
            <a:r>
              <a:rPr lang="en-US" sz="1600"/>
              <a:t>Dunlop Tires			Tires and tread systems</a:t>
            </a:r>
          </a:p>
          <a:p>
            <a:pPr eaLnBrk="1" hangingPunct="1">
              <a:buClr>
                <a:schemeClr val="tx1"/>
              </a:buClr>
              <a:defRPr/>
            </a:pPr>
            <a:r>
              <a:rPr lang="en-US" sz="1600"/>
              <a:t>TCM Engines			Aeronautic engines</a:t>
            </a:r>
          </a:p>
          <a:p>
            <a:pPr eaLnBrk="1" hangingPunct="1">
              <a:buClr>
                <a:schemeClr val="tx1"/>
              </a:buClr>
              <a:defRPr/>
            </a:pPr>
            <a:r>
              <a:rPr lang="en-US" sz="1600"/>
              <a:t>Whelen Engineering		Warning and signaling devices	</a:t>
            </a:r>
          </a:p>
          <a:p>
            <a:pPr eaLnBrk="1" hangingPunct="1">
              <a:buClr>
                <a:schemeClr val="tx1"/>
              </a:buClr>
              <a:defRPr/>
            </a:pPr>
            <a:r>
              <a:rPr lang="en-US" sz="1600"/>
              <a:t>Bell Helicopter			Helicopter systems and parts					</a:t>
            </a:r>
          </a:p>
          <a:p>
            <a:pPr eaLnBrk="1" hangingPunct="1">
              <a:buClr>
                <a:schemeClr val="tx1"/>
              </a:buClr>
              <a:buFontTx/>
              <a:buNone/>
              <a:defRPr/>
            </a:pPr>
            <a:r>
              <a:rPr lang="en-US" sz="1800"/>
              <a:t>			</a:t>
            </a:r>
          </a:p>
          <a:p>
            <a:pPr eaLnBrk="1" hangingPunct="1">
              <a:buFontTx/>
              <a:buNone/>
              <a:defRPr/>
            </a:pPr>
            <a:endParaRPr lang="en-US" sz="1800"/>
          </a:p>
          <a:p>
            <a:pPr eaLnBrk="1" hangingPunct="1">
              <a:defRPr/>
            </a:pPr>
            <a:endParaRPr lang="en-US" sz="1800"/>
          </a:p>
          <a:p>
            <a:pPr eaLnBrk="1" hangingPunct="1">
              <a:defRPr/>
            </a:pPr>
            <a:endParaRPr lang="en-US" sz="1800"/>
          </a:p>
          <a:p>
            <a:pPr eaLnBrk="1" hangingPunct="1">
              <a:lnSpc>
                <a:spcPct val="80000"/>
              </a:lnSpc>
              <a:defRPr/>
            </a:pPr>
            <a:endParaRPr lang="en-US" sz="2800"/>
          </a:p>
        </p:txBody>
      </p:sp>
    </p:spTree>
    <p:extLst>
      <p:ext uri="{BB962C8B-B14F-4D97-AF65-F5344CB8AC3E}">
        <p14:creationId xmlns:p14="http://schemas.microsoft.com/office/powerpoint/2010/main" val="4188810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angle 8"/>
          <p:cNvSpPr>
            <a:spLocks noGrp="1" noChangeArrowheads="1"/>
          </p:cNvSpPr>
          <p:nvPr>
            <p:ph type="title"/>
          </p:nvPr>
        </p:nvSpPr>
        <p:spPr>
          <a:xfrm>
            <a:off x="457200" y="277813"/>
            <a:ext cx="8229600" cy="1139825"/>
          </a:xfrm>
        </p:spPr>
        <p:txBody>
          <a:bodyPr anchorCtr="1"/>
          <a:lstStyle/>
          <a:p>
            <a:pPr eaLnBrk="1" hangingPunct="1">
              <a:defRPr/>
            </a:pPr>
            <a:r>
              <a:rPr lang="en-US"/>
              <a:t>Partial Authorized Lines List</a:t>
            </a:r>
          </a:p>
        </p:txBody>
      </p:sp>
      <p:sp>
        <p:nvSpPr>
          <p:cNvPr id="33802" name="Rectangle 10"/>
          <p:cNvSpPr>
            <a:spLocks noGrp="1" noChangeArrowheads="1"/>
          </p:cNvSpPr>
          <p:nvPr>
            <p:ph type="body" idx="1"/>
          </p:nvPr>
        </p:nvSpPr>
        <p:spPr>
          <a:xfrm>
            <a:off x="457200" y="1219200"/>
            <a:ext cx="8229600" cy="5515356"/>
          </a:xfrm>
        </p:spPr>
        <p:txBody>
          <a:bodyPr/>
          <a:lstStyle/>
          <a:p>
            <a:pPr eaLnBrk="1" hangingPunct="1">
              <a:buClr>
                <a:schemeClr val="tx1"/>
              </a:buClr>
              <a:defRPr/>
            </a:pPr>
            <a:r>
              <a:rPr lang="en-US" sz="1600" dirty="0"/>
              <a:t>Dantona			Battery Packs</a:t>
            </a:r>
          </a:p>
          <a:p>
            <a:pPr eaLnBrk="1" hangingPunct="1">
              <a:buClr>
                <a:schemeClr val="tx1"/>
              </a:buClr>
              <a:defRPr/>
            </a:pPr>
            <a:r>
              <a:rPr lang="en-US" sz="1600" dirty="0"/>
              <a:t>Emerson/AIM			Connectors/Tools/</a:t>
            </a:r>
            <a:r>
              <a:rPr lang="en-US" sz="1600" dirty="0" err="1"/>
              <a:t>Datacom</a:t>
            </a:r>
            <a:endParaRPr lang="en-US" sz="1600" dirty="0"/>
          </a:p>
          <a:p>
            <a:pPr eaLnBrk="1" hangingPunct="1">
              <a:buClr>
                <a:schemeClr val="tx1"/>
              </a:buClr>
              <a:defRPr/>
            </a:pPr>
            <a:r>
              <a:rPr lang="en-US" sz="1600" dirty="0"/>
              <a:t>Eveready			Batteries</a:t>
            </a:r>
          </a:p>
          <a:p>
            <a:pPr eaLnBrk="1" hangingPunct="1">
              <a:buClr>
                <a:schemeClr val="tx1"/>
              </a:buClr>
              <a:defRPr/>
            </a:pPr>
            <a:r>
              <a:rPr lang="en-US" sz="1600" dirty="0"/>
              <a:t>Kamaya			SMD Resistors</a:t>
            </a:r>
          </a:p>
          <a:p>
            <a:pPr eaLnBrk="1" hangingPunct="1">
              <a:buClr>
                <a:schemeClr val="tx1"/>
              </a:buClr>
              <a:defRPr/>
            </a:pPr>
            <a:r>
              <a:rPr lang="en-US" sz="1600" dirty="0"/>
              <a:t>Littelfuse			Fuses, Circuit Protection</a:t>
            </a:r>
          </a:p>
          <a:p>
            <a:pPr eaLnBrk="1" hangingPunct="1">
              <a:buClr>
                <a:schemeClr val="tx1"/>
              </a:buClr>
              <a:defRPr/>
            </a:pPr>
            <a:r>
              <a:rPr lang="en-US" sz="1600" dirty="0"/>
              <a:t>Mercury United			Crystals, Oscillators, VCXO, TCXO, 						VTCXO,OCXO</a:t>
            </a:r>
          </a:p>
          <a:p>
            <a:pPr eaLnBrk="1" hangingPunct="1">
              <a:buClr>
                <a:schemeClr val="tx1"/>
              </a:buClr>
              <a:defRPr/>
            </a:pPr>
            <a:r>
              <a:rPr lang="en-US" sz="1600" dirty="0"/>
              <a:t>Goodrich			Sensors, signal systems</a:t>
            </a:r>
          </a:p>
          <a:p>
            <a:pPr eaLnBrk="1" hangingPunct="1">
              <a:buClr>
                <a:schemeClr val="tx1"/>
              </a:buClr>
              <a:defRPr/>
            </a:pPr>
            <a:r>
              <a:rPr lang="en-US" sz="1600" dirty="0"/>
              <a:t>Goodyear			Tires, tread systems, landing systems</a:t>
            </a:r>
          </a:p>
          <a:p>
            <a:pPr eaLnBrk="1" hangingPunct="1">
              <a:buClr>
                <a:schemeClr val="tx1"/>
              </a:buClr>
              <a:defRPr/>
            </a:pPr>
            <a:r>
              <a:rPr lang="en-US" sz="1600" dirty="0"/>
              <a:t>Meggit			Extreme environment components</a:t>
            </a:r>
          </a:p>
          <a:p>
            <a:pPr eaLnBrk="1" hangingPunct="1">
              <a:buClr>
                <a:schemeClr val="tx1"/>
              </a:buClr>
              <a:defRPr/>
            </a:pPr>
            <a:r>
              <a:rPr lang="en-US" sz="1600" dirty="0"/>
              <a:t>Securaplane			Avionics energy storage, power electronics</a:t>
            </a:r>
          </a:p>
          <a:p>
            <a:pPr eaLnBrk="1" hangingPunct="1">
              <a:buClr>
                <a:schemeClr val="tx1"/>
              </a:buClr>
              <a:defRPr/>
            </a:pPr>
            <a:r>
              <a:rPr lang="en-US" sz="1600" dirty="0"/>
              <a:t>East Penn Manufacturing co., Inc.	Batteries, energy systems</a:t>
            </a:r>
          </a:p>
          <a:p>
            <a:pPr eaLnBrk="1" hangingPunct="1">
              <a:buClr>
                <a:schemeClr val="tx1"/>
              </a:buClr>
              <a:defRPr/>
            </a:pPr>
            <a:r>
              <a:rPr lang="en-US" sz="1600" dirty="0"/>
              <a:t>Deka				Batteries, energy systems</a:t>
            </a:r>
          </a:p>
          <a:p>
            <a:pPr eaLnBrk="1" hangingPunct="1">
              <a:buClr>
                <a:schemeClr val="tx1"/>
              </a:buClr>
              <a:defRPr/>
            </a:pPr>
            <a:r>
              <a:rPr lang="en-US" sz="1600" dirty="0"/>
              <a:t>Sanyo Semiconductor		Full line of semiconductor products</a:t>
            </a:r>
          </a:p>
          <a:p>
            <a:pPr eaLnBrk="1" hangingPunct="1">
              <a:buClr>
                <a:schemeClr val="tx1"/>
              </a:buClr>
              <a:defRPr/>
            </a:pPr>
            <a:r>
              <a:rPr lang="en-US" sz="1600" dirty="0"/>
              <a:t>Sanyou Relays			</a:t>
            </a:r>
            <a:r>
              <a:rPr lang="en-US" sz="1600" dirty="0" err="1"/>
              <a:t>Relays</a:t>
            </a:r>
            <a:endParaRPr lang="en-US" sz="1600" dirty="0"/>
          </a:p>
          <a:p>
            <a:pPr eaLnBrk="1" hangingPunct="1">
              <a:buClr>
                <a:schemeClr val="tx1"/>
              </a:buClr>
              <a:defRPr/>
            </a:pPr>
            <a:r>
              <a:rPr lang="en-US" sz="1600" dirty="0"/>
              <a:t>Sola				Power Supplies/Line Connectors</a:t>
            </a:r>
          </a:p>
          <a:p>
            <a:pPr eaLnBrk="1" hangingPunct="1">
              <a:buClr>
                <a:schemeClr val="tx1"/>
              </a:buClr>
              <a:defRPr/>
            </a:pPr>
            <a:r>
              <a:rPr lang="en-US" sz="1600" dirty="0"/>
              <a:t>Southwest Products		Avionics parts and subsystems</a:t>
            </a:r>
          </a:p>
          <a:p>
            <a:pPr eaLnBrk="1" hangingPunct="1">
              <a:buClr>
                <a:schemeClr val="tx1"/>
              </a:buClr>
              <a:buFontTx/>
              <a:buNone/>
              <a:defRPr/>
            </a:pPr>
            <a:endParaRPr lang="en-US" sz="1600" dirty="0"/>
          </a:p>
          <a:p>
            <a:pPr eaLnBrk="1" hangingPunct="1">
              <a:buClr>
                <a:schemeClr val="tx1"/>
              </a:buClr>
              <a:defRPr/>
            </a:pPr>
            <a:endParaRPr lang="en-US" sz="1600" dirty="0"/>
          </a:p>
        </p:txBody>
      </p:sp>
    </p:spTree>
    <p:extLst>
      <p:ext uri="{BB962C8B-B14F-4D97-AF65-F5344CB8AC3E}">
        <p14:creationId xmlns:p14="http://schemas.microsoft.com/office/powerpoint/2010/main" val="940314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457200" y="277813"/>
            <a:ext cx="8229600" cy="1139825"/>
          </a:xfrm>
        </p:spPr>
        <p:txBody>
          <a:bodyPr anchorCtr="1"/>
          <a:lstStyle/>
          <a:p>
            <a:pPr eaLnBrk="1" hangingPunct="1">
              <a:defRPr/>
            </a:pPr>
            <a:r>
              <a:rPr lang="en-US" dirty="0"/>
              <a:t>Partial Authorized Lines List</a:t>
            </a:r>
          </a:p>
        </p:txBody>
      </p:sp>
      <p:sp>
        <p:nvSpPr>
          <p:cNvPr id="34821" name="Rectangle 5"/>
          <p:cNvSpPr>
            <a:spLocks noGrp="1" noChangeArrowheads="1"/>
          </p:cNvSpPr>
          <p:nvPr>
            <p:ph type="body" idx="1"/>
          </p:nvPr>
        </p:nvSpPr>
        <p:spPr>
          <a:xfrm>
            <a:off x="457200" y="1600200"/>
            <a:ext cx="8229600" cy="4800600"/>
          </a:xfrm>
        </p:spPr>
        <p:txBody>
          <a:bodyPr/>
          <a:lstStyle/>
          <a:p>
            <a:pPr eaLnBrk="1" hangingPunct="1">
              <a:buClr>
                <a:schemeClr val="tx1"/>
              </a:buClr>
              <a:defRPr/>
            </a:pPr>
            <a:r>
              <a:rPr lang="en-US" sz="1800" dirty="0"/>
              <a:t>Switchcraft			Switches/Audio Connectors</a:t>
            </a:r>
          </a:p>
          <a:p>
            <a:pPr eaLnBrk="1" hangingPunct="1">
              <a:buClr>
                <a:schemeClr val="tx1"/>
              </a:buClr>
              <a:defRPr/>
            </a:pPr>
            <a:r>
              <a:rPr lang="en-US" sz="1800" dirty="0"/>
              <a:t>Tech Spray			Chemicals</a:t>
            </a:r>
          </a:p>
          <a:p>
            <a:pPr eaLnBrk="1" hangingPunct="1">
              <a:buClr>
                <a:schemeClr val="tx1"/>
              </a:buClr>
              <a:defRPr/>
            </a:pPr>
            <a:r>
              <a:rPr lang="en-US" sz="1800" dirty="0"/>
              <a:t>Volex				Power Cords</a:t>
            </a:r>
          </a:p>
          <a:p>
            <a:pPr eaLnBrk="1" hangingPunct="1">
              <a:buClr>
                <a:schemeClr val="tx1"/>
              </a:buClr>
              <a:defRPr/>
            </a:pPr>
            <a:r>
              <a:rPr lang="en-US" sz="1800" dirty="0"/>
              <a:t>UMPCO Inc.			Clamps, clips, brackets</a:t>
            </a:r>
          </a:p>
          <a:p>
            <a:pPr eaLnBrk="1" hangingPunct="1">
              <a:buClr>
                <a:schemeClr val="tx1"/>
              </a:buClr>
              <a:defRPr/>
            </a:pPr>
            <a:r>
              <a:rPr lang="en-US" sz="1800" dirty="0"/>
              <a:t>Mustang Survival		Survival gear</a:t>
            </a:r>
          </a:p>
          <a:p>
            <a:pPr eaLnBrk="1" hangingPunct="1">
              <a:buClr>
                <a:schemeClr val="tx1"/>
              </a:buClr>
              <a:defRPr/>
            </a:pPr>
            <a:r>
              <a:rPr lang="en-US" sz="1800" dirty="0"/>
              <a:t>Powersonic Corp.		Batteries</a:t>
            </a:r>
          </a:p>
          <a:p>
            <a:pPr eaLnBrk="1" hangingPunct="1">
              <a:buClr>
                <a:schemeClr val="tx1"/>
              </a:buClr>
              <a:defRPr/>
            </a:pPr>
            <a:r>
              <a:rPr lang="en-US" sz="1800" dirty="0"/>
              <a:t>Pentair			Engines</a:t>
            </a:r>
          </a:p>
          <a:p>
            <a:pPr eaLnBrk="1" hangingPunct="1">
              <a:buClr>
                <a:schemeClr val="tx1"/>
              </a:buClr>
              <a:defRPr/>
            </a:pPr>
            <a:r>
              <a:rPr lang="en-US" sz="1800" dirty="0"/>
              <a:t>ACR Electronics		Survival gear</a:t>
            </a:r>
          </a:p>
          <a:p>
            <a:pPr eaLnBrk="1" hangingPunct="1">
              <a:buClr>
                <a:schemeClr val="tx1"/>
              </a:buClr>
              <a:defRPr/>
            </a:pPr>
            <a:r>
              <a:rPr lang="en-US" sz="1800" dirty="0"/>
              <a:t>Ingersoll Rand			Construction Equipment</a:t>
            </a:r>
          </a:p>
          <a:p>
            <a:pPr eaLnBrk="1" hangingPunct="1">
              <a:buClr>
                <a:schemeClr val="tx1"/>
              </a:buClr>
              <a:defRPr/>
            </a:pPr>
            <a:r>
              <a:rPr lang="en-US" sz="1800" dirty="0"/>
              <a:t>Harlan Global Manufacturing	Construction Equipment</a:t>
            </a:r>
          </a:p>
          <a:p>
            <a:pPr eaLnBrk="1" hangingPunct="1">
              <a:buClr>
                <a:schemeClr val="tx1"/>
              </a:buClr>
              <a:defRPr/>
            </a:pPr>
            <a:r>
              <a:rPr lang="en-US" sz="1800" dirty="0"/>
              <a:t>Hubbell Wiring Device		Wire Devices</a:t>
            </a:r>
          </a:p>
          <a:p>
            <a:pPr eaLnBrk="1" hangingPunct="1">
              <a:buClr>
                <a:schemeClr val="tx1"/>
              </a:buClr>
              <a:defRPr/>
            </a:pPr>
            <a:r>
              <a:rPr lang="en-US" sz="1800" dirty="0"/>
              <a:t>Rubbermaid			Rubber products</a:t>
            </a:r>
          </a:p>
          <a:p>
            <a:pPr eaLnBrk="1" hangingPunct="1">
              <a:buClr>
                <a:schemeClr val="tx1"/>
              </a:buClr>
              <a:defRPr/>
            </a:pPr>
            <a:r>
              <a:rPr lang="en-US" sz="1800" dirty="0" err="1"/>
              <a:t>Conax</a:t>
            </a:r>
            <a:r>
              <a:rPr lang="en-US" sz="1800" dirty="0"/>
              <a:t> Technologies		Connectors</a:t>
            </a:r>
          </a:p>
          <a:p>
            <a:pPr eaLnBrk="1" hangingPunct="1">
              <a:buClr>
                <a:schemeClr val="tx1"/>
              </a:buClr>
              <a:defRPr/>
            </a:pPr>
            <a:r>
              <a:rPr lang="en-US" sz="1800" dirty="0" err="1"/>
              <a:t>Sta</a:t>
            </a:r>
            <a:r>
              <a:rPr lang="en-US" sz="1800" dirty="0"/>
              <a:t>-rite Industries		Misc. Electronics</a:t>
            </a:r>
          </a:p>
          <a:p>
            <a:pPr eaLnBrk="1" hangingPunct="1">
              <a:buClr>
                <a:schemeClr val="tx1"/>
              </a:buClr>
              <a:defRPr/>
            </a:pPr>
            <a:endParaRPr lang="en-US" sz="1800" dirty="0"/>
          </a:p>
          <a:p>
            <a:pPr eaLnBrk="1" hangingPunct="1">
              <a:buClr>
                <a:schemeClr val="tx1"/>
              </a:buClr>
              <a:defRPr/>
            </a:pPr>
            <a:endParaRPr lang="en-US" sz="1800" dirty="0"/>
          </a:p>
        </p:txBody>
      </p:sp>
    </p:spTree>
    <p:extLst>
      <p:ext uri="{BB962C8B-B14F-4D97-AF65-F5344CB8AC3E}">
        <p14:creationId xmlns:p14="http://schemas.microsoft.com/office/powerpoint/2010/main" val="2947064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457200" y="277813"/>
            <a:ext cx="8229600" cy="1139825"/>
          </a:xfrm>
        </p:spPr>
        <p:txBody>
          <a:bodyPr anchorCtr="1"/>
          <a:lstStyle/>
          <a:p>
            <a:pPr eaLnBrk="1" hangingPunct="1">
              <a:defRPr/>
            </a:pPr>
            <a:r>
              <a:rPr lang="en-US" dirty="0"/>
              <a:t>Partial Authorized Lines List</a:t>
            </a:r>
          </a:p>
        </p:txBody>
      </p:sp>
      <p:sp>
        <p:nvSpPr>
          <p:cNvPr id="34821" name="Rectangle 5"/>
          <p:cNvSpPr>
            <a:spLocks noGrp="1" noChangeArrowheads="1"/>
          </p:cNvSpPr>
          <p:nvPr>
            <p:ph type="body" idx="1"/>
          </p:nvPr>
        </p:nvSpPr>
        <p:spPr>
          <a:xfrm>
            <a:off x="457200" y="1600200"/>
            <a:ext cx="8229600" cy="1938992"/>
          </a:xfrm>
        </p:spPr>
        <p:txBody>
          <a:bodyPr/>
          <a:lstStyle/>
          <a:p>
            <a:pPr eaLnBrk="1" hangingPunct="1">
              <a:buClr>
                <a:schemeClr val="tx1"/>
              </a:buClr>
              <a:defRPr/>
            </a:pPr>
            <a:r>
              <a:rPr lang="en-US" sz="1800" dirty="0"/>
              <a:t>Baldor Electronic Co.			Electrical Equipment</a:t>
            </a:r>
          </a:p>
          <a:p>
            <a:pPr eaLnBrk="1" hangingPunct="1">
              <a:buClr>
                <a:schemeClr val="tx1"/>
              </a:buClr>
              <a:defRPr/>
            </a:pPr>
            <a:r>
              <a:rPr lang="en-US" sz="1800" dirty="0"/>
              <a:t>Carlin Technologies			Electronics</a:t>
            </a:r>
          </a:p>
          <a:p>
            <a:pPr eaLnBrk="1" hangingPunct="1">
              <a:buClr>
                <a:schemeClr val="tx1"/>
              </a:buClr>
              <a:defRPr/>
            </a:pPr>
            <a:r>
              <a:rPr lang="en-US" sz="1800" dirty="0"/>
              <a:t>Honda Motor				Motors</a:t>
            </a:r>
          </a:p>
          <a:p>
            <a:pPr eaLnBrk="1" hangingPunct="1">
              <a:buClr>
                <a:schemeClr val="tx1"/>
              </a:buClr>
              <a:defRPr/>
            </a:pPr>
            <a:r>
              <a:rPr lang="en-US" sz="1800" dirty="0"/>
              <a:t>Navico				Maritime Electronics</a:t>
            </a:r>
          </a:p>
          <a:p>
            <a:pPr eaLnBrk="1" hangingPunct="1">
              <a:buClr>
                <a:schemeClr val="tx1"/>
              </a:buClr>
              <a:defRPr/>
            </a:pPr>
            <a:r>
              <a:rPr lang="en-US" sz="1800" dirty="0"/>
              <a:t>Dialight				LED products			</a:t>
            </a:r>
          </a:p>
          <a:p>
            <a:pPr marL="0" indent="0" eaLnBrk="1" hangingPunct="1">
              <a:buClr>
                <a:schemeClr val="tx1"/>
              </a:buClr>
              <a:buNone/>
              <a:defRPr/>
            </a:pPr>
            <a:endParaRPr lang="en-US" sz="1800" dirty="0"/>
          </a:p>
        </p:txBody>
      </p:sp>
    </p:spTree>
    <p:extLst>
      <p:ext uri="{BB962C8B-B14F-4D97-AF65-F5344CB8AC3E}">
        <p14:creationId xmlns:p14="http://schemas.microsoft.com/office/powerpoint/2010/main" val="3226333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457200" y="277813"/>
            <a:ext cx="8229600" cy="865187"/>
          </a:xfrm>
        </p:spPr>
        <p:txBody>
          <a:bodyPr anchorCtr="1"/>
          <a:lstStyle/>
          <a:p>
            <a:pPr eaLnBrk="1" hangingPunct="1">
              <a:defRPr/>
            </a:pPr>
            <a:r>
              <a:rPr lang="en-US" dirty="0"/>
              <a:t>Value Added Services</a:t>
            </a:r>
          </a:p>
        </p:txBody>
      </p:sp>
      <p:sp>
        <p:nvSpPr>
          <p:cNvPr id="20485" name="Rectangle 5"/>
          <p:cNvSpPr>
            <a:spLocks noGrp="1" noChangeArrowheads="1"/>
          </p:cNvSpPr>
          <p:nvPr>
            <p:ph type="body" sz="half" idx="1"/>
          </p:nvPr>
        </p:nvSpPr>
        <p:spPr>
          <a:xfrm>
            <a:off x="445477" y="1219200"/>
            <a:ext cx="4038600" cy="5293757"/>
          </a:xfrm>
        </p:spPr>
        <p:txBody>
          <a:bodyPr/>
          <a:lstStyle/>
          <a:p>
            <a:pPr algn="ctr" eaLnBrk="1" hangingPunct="1">
              <a:lnSpc>
                <a:spcPct val="90000"/>
              </a:lnSpc>
              <a:buFontTx/>
              <a:buNone/>
              <a:defRPr/>
            </a:pPr>
            <a:r>
              <a:rPr lang="en-US" sz="2400" u="sng" dirty="0"/>
              <a:t>In House Services</a:t>
            </a:r>
          </a:p>
          <a:p>
            <a:pPr eaLnBrk="1" hangingPunct="1">
              <a:lnSpc>
                <a:spcPct val="90000"/>
              </a:lnSpc>
              <a:buFontTx/>
              <a:buNone/>
              <a:defRPr/>
            </a:pPr>
            <a:endParaRPr lang="en-US" sz="2400" u="sng" dirty="0"/>
          </a:p>
          <a:p>
            <a:pPr eaLnBrk="1" hangingPunct="1">
              <a:lnSpc>
                <a:spcPct val="90000"/>
              </a:lnSpc>
              <a:buClr>
                <a:schemeClr val="tx2"/>
              </a:buClr>
              <a:defRPr/>
            </a:pPr>
            <a:r>
              <a:rPr lang="en-US" sz="2000" dirty="0"/>
              <a:t>Oxygen Cleaning</a:t>
            </a:r>
          </a:p>
          <a:p>
            <a:pPr eaLnBrk="1" hangingPunct="1">
              <a:lnSpc>
                <a:spcPct val="90000"/>
              </a:lnSpc>
              <a:buClr>
                <a:schemeClr val="tx2"/>
              </a:buClr>
              <a:defRPr/>
            </a:pPr>
            <a:r>
              <a:rPr lang="en-US" sz="2000" dirty="0"/>
              <a:t>Clean room bearing packaging</a:t>
            </a:r>
          </a:p>
          <a:p>
            <a:pPr eaLnBrk="1" hangingPunct="1">
              <a:lnSpc>
                <a:spcPct val="90000"/>
              </a:lnSpc>
              <a:buClr>
                <a:schemeClr val="tx2"/>
              </a:buClr>
              <a:defRPr/>
            </a:pPr>
            <a:r>
              <a:rPr lang="en-US" sz="2000" dirty="0"/>
              <a:t>Taping and Reeling individually – large and small runs</a:t>
            </a:r>
          </a:p>
          <a:p>
            <a:pPr eaLnBrk="1" hangingPunct="1">
              <a:lnSpc>
                <a:spcPct val="90000"/>
              </a:lnSpc>
              <a:buClr>
                <a:schemeClr val="tx2"/>
              </a:buClr>
              <a:defRPr/>
            </a:pPr>
            <a:r>
              <a:rPr lang="en-US" sz="2000" dirty="0"/>
              <a:t>Vacuum Sealing to proper ESD Specifications</a:t>
            </a:r>
          </a:p>
          <a:p>
            <a:pPr eaLnBrk="1" hangingPunct="1">
              <a:lnSpc>
                <a:spcPct val="90000"/>
              </a:lnSpc>
              <a:buClr>
                <a:schemeClr val="tx2"/>
              </a:buClr>
              <a:defRPr/>
            </a:pPr>
            <a:r>
              <a:rPr lang="en-US" sz="2000" dirty="0"/>
              <a:t>Bar Coding and other special labeling and packaging </a:t>
            </a:r>
          </a:p>
          <a:p>
            <a:pPr eaLnBrk="1" hangingPunct="1">
              <a:lnSpc>
                <a:spcPct val="90000"/>
              </a:lnSpc>
              <a:buClr>
                <a:schemeClr val="tx2"/>
              </a:buClr>
              <a:defRPr/>
            </a:pPr>
            <a:r>
              <a:rPr lang="en-US" sz="2000" dirty="0"/>
              <a:t>X </a:t>
            </a:r>
            <a:r>
              <a:rPr lang="en-US" sz="2000" dirty="0" smtClean="0"/>
              <a:t>Ray</a:t>
            </a:r>
            <a:endParaRPr lang="en-US" sz="2000" dirty="0"/>
          </a:p>
          <a:p>
            <a:pPr eaLnBrk="1" hangingPunct="1">
              <a:lnSpc>
                <a:spcPct val="90000"/>
              </a:lnSpc>
              <a:buClr>
                <a:schemeClr val="tx2"/>
              </a:buClr>
              <a:defRPr/>
            </a:pPr>
            <a:r>
              <a:rPr lang="en-US" sz="2000" dirty="0"/>
              <a:t>Military Spec </a:t>
            </a:r>
            <a:r>
              <a:rPr lang="en-US" sz="2000" dirty="0" smtClean="0"/>
              <a:t>Packaging</a:t>
            </a:r>
          </a:p>
          <a:p>
            <a:pPr eaLnBrk="1" hangingPunct="1">
              <a:lnSpc>
                <a:spcPct val="90000"/>
              </a:lnSpc>
              <a:buClr>
                <a:schemeClr val="tx2"/>
              </a:buClr>
              <a:defRPr/>
            </a:pPr>
            <a:r>
              <a:rPr lang="en-US" sz="2000" dirty="0" smtClean="0"/>
              <a:t>Scheduled order capabilities</a:t>
            </a:r>
            <a:endParaRPr lang="en-US" sz="2000" dirty="0"/>
          </a:p>
          <a:p>
            <a:pPr eaLnBrk="1" hangingPunct="1">
              <a:lnSpc>
                <a:spcPct val="90000"/>
              </a:lnSpc>
              <a:buClr>
                <a:schemeClr val="tx2"/>
              </a:buClr>
              <a:defRPr/>
            </a:pPr>
            <a:r>
              <a:rPr lang="en-US" sz="2000" dirty="0"/>
              <a:t>Security/locked processing area</a:t>
            </a:r>
          </a:p>
          <a:p>
            <a:pPr eaLnBrk="1" hangingPunct="1">
              <a:lnSpc>
                <a:spcPct val="90000"/>
              </a:lnSpc>
              <a:buClr>
                <a:schemeClr val="tx2"/>
              </a:buClr>
              <a:defRPr/>
            </a:pPr>
            <a:endParaRPr lang="en-US" sz="2000" dirty="0"/>
          </a:p>
          <a:p>
            <a:pPr eaLnBrk="1" hangingPunct="1">
              <a:lnSpc>
                <a:spcPct val="90000"/>
              </a:lnSpc>
              <a:buClr>
                <a:schemeClr val="tx2"/>
              </a:buClr>
              <a:buFontTx/>
              <a:buNone/>
              <a:defRPr/>
            </a:pPr>
            <a:endParaRPr lang="en-US" sz="2000" dirty="0"/>
          </a:p>
        </p:txBody>
      </p:sp>
      <p:sp>
        <p:nvSpPr>
          <p:cNvPr id="20486" name="Rectangle 6"/>
          <p:cNvSpPr>
            <a:spLocks noChangeArrowheads="1"/>
          </p:cNvSpPr>
          <p:nvPr/>
        </p:nvSpPr>
        <p:spPr bwMode="auto">
          <a:xfrm>
            <a:off x="4648200" y="1143000"/>
            <a:ext cx="4038600" cy="4530725"/>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120000"/>
              <a:defRPr/>
            </a:pPr>
            <a:r>
              <a:rPr lang="en-US" sz="2800" u="sng" dirty="0">
                <a:solidFill>
                  <a:schemeClr val="bg1"/>
                </a:solidFill>
                <a:effectLst>
                  <a:outerShdw blurRad="38100" dist="38100" dir="2700000" algn="tl">
                    <a:srgbClr val="000000"/>
                  </a:outerShdw>
                </a:effectLst>
                <a:cs typeface="+mn-cs"/>
              </a:rPr>
              <a:t>Outsourced Solutions</a:t>
            </a:r>
          </a:p>
          <a:p>
            <a:pPr marL="342900" indent="-342900">
              <a:lnSpc>
                <a:spcPct val="90000"/>
              </a:lnSpc>
              <a:spcBef>
                <a:spcPct val="20000"/>
              </a:spcBef>
              <a:buClr>
                <a:schemeClr val="hlink"/>
              </a:buClr>
              <a:buSzPct val="120000"/>
              <a:defRPr/>
            </a:pPr>
            <a:endParaRPr lang="en-US" sz="2800" u="sng" dirty="0">
              <a:solidFill>
                <a:schemeClr val="bg1"/>
              </a:solidFill>
              <a:effectLst>
                <a:outerShdw blurRad="38100" dist="38100" dir="2700000" algn="tl">
                  <a:srgbClr val="000000"/>
                </a:outerShdw>
              </a:effectLst>
              <a:cs typeface="+mn-cs"/>
            </a:endParaRPr>
          </a:p>
          <a:p>
            <a:pPr marL="342900" indent="-342900">
              <a:lnSpc>
                <a:spcPct val="90000"/>
              </a:lnSpc>
              <a:spcBef>
                <a:spcPct val="20000"/>
              </a:spcBef>
              <a:buClr>
                <a:schemeClr val="tx2"/>
              </a:buClr>
              <a:buSzPct val="120000"/>
              <a:buFontTx/>
              <a:buChar char="•"/>
              <a:defRPr/>
            </a:pPr>
            <a:r>
              <a:rPr lang="en-US" sz="2400" dirty="0">
                <a:solidFill>
                  <a:schemeClr val="bg1"/>
                </a:solidFill>
                <a:effectLst>
                  <a:outerShdw blurRad="38100" dist="38100" dir="2700000" algn="tl">
                    <a:srgbClr val="000000"/>
                  </a:outerShdw>
                </a:effectLst>
                <a:cs typeface="+mn-cs"/>
              </a:rPr>
              <a:t>Basic Electrical testing</a:t>
            </a:r>
          </a:p>
          <a:p>
            <a:pPr marL="342900" indent="-342900">
              <a:lnSpc>
                <a:spcPct val="90000"/>
              </a:lnSpc>
              <a:spcBef>
                <a:spcPct val="20000"/>
              </a:spcBef>
              <a:buClr>
                <a:schemeClr val="tx2"/>
              </a:buClr>
              <a:buSzPct val="120000"/>
              <a:buFontTx/>
              <a:buChar char="•"/>
              <a:defRPr/>
            </a:pPr>
            <a:r>
              <a:rPr lang="en-US" sz="2400" dirty="0">
                <a:solidFill>
                  <a:schemeClr val="bg1"/>
                </a:solidFill>
                <a:effectLst>
                  <a:outerShdw blurRad="38100" dist="38100" dir="2700000" algn="tl">
                    <a:srgbClr val="000000"/>
                  </a:outerShdw>
                </a:effectLst>
                <a:cs typeface="+mn-cs"/>
              </a:rPr>
              <a:t>Solder </a:t>
            </a:r>
            <a:r>
              <a:rPr lang="en-US" sz="2400" dirty="0" smtClean="0">
                <a:solidFill>
                  <a:schemeClr val="bg1"/>
                </a:solidFill>
                <a:effectLst>
                  <a:outerShdw blurRad="38100" dist="38100" dir="2700000" algn="tl">
                    <a:srgbClr val="000000"/>
                  </a:outerShdw>
                </a:effectLst>
                <a:cs typeface="+mn-cs"/>
              </a:rPr>
              <a:t>testing</a:t>
            </a:r>
          </a:p>
          <a:p>
            <a:pPr marL="342900" indent="-342900">
              <a:lnSpc>
                <a:spcPct val="90000"/>
              </a:lnSpc>
              <a:spcBef>
                <a:spcPct val="20000"/>
              </a:spcBef>
              <a:buClr>
                <a:schemeClr val="tx2"/>
              </a:buClr>
              <a:buSzPct val="120000"/>
              <a:buFontTx/>
              <a:buChar char="•"/>
              <a:defRPr/>
            </a:pPr>
            <a:r>
              <a:rPr lang="en-US" sz="2400" dirty="0" smtClean="0">
                <a:solidFill>
                  <a:schemeClr val="bg1"/>
                </a:solidFill>
                <a:effectLst>
                  <a:outerShdw blurRad="38100" dist="38100" dir="2700000" algn="tl">
                    <a:srgbClr val="000000"/>
                  </a:outerShdw>
                </a:effectLst>
                <a:cs typeface="+mn-cs"/>
              </a:rPr>
              <a:t>DE capsulation</a:t>
            </a:r>
            <a:endParaRPr lang="en-US" sz="2400" dirty="0">
              <a:solidFill>
                <a:schemeClr val="bg1"/>
              </a:solidFill>
              <a:effectLst>
                <a:outerShdw blurRad="38100" dist="38100" dir="2700000" algn="tl">
                  <a:srgbClr val="000000"/>
                </a:outerShdw>
              </a:effectLst>
              <a:cs typeface="+mn-cs"/>
            </a:endParaRPr>
          </a:p>
          <a:p>
            <a:pPr marL="342900" indent="-342900">
              <a:lnSpc>
                <a:spcPct val="90000"/>
              </a:lnSpc>
              <a:spcBef>
                <a:spcPct val="20000"/>
              </a:spcBef>
              <a:buClr>
                <a:schemeClr val="tx2"/>
              </a:buClr>
              <a:buSzPct val="120000"/>
              <a:buFontTx/>
              <a:buChar char="•"/>
              <a:defRPr/>
            </a:pPr>
            <a:r>
              <a:rPr lang="en-US" sz="2400" dirty="0">
                <a:solidFill>
                  <a:schemeClr val="bg1"/>
                </a:solidFill>
                <a:effectLst>
                  <a:outerShdw blurRad="38100" dist="38100" dir="2700000" algn="tl">
                    <a:srgbClr val="000000"/>
                  </a:outerShdw>
                </a:effectLst>
                <a:cs typeface="+mn-cs"/>
              </a:rPr>
              <a:t>Erasing / Programming</a:t>
            </a:r>
          </a:p>
          <a:p>
            <a:pPr marL="342900" indent="-342900">
              <a:lnSpc>
                <a:spcPct val="90000"/>
              </a:lnSpc>
              <a:spcBef>
                <a:spcPct val="20000"/>
              </a:spcBef>
              <a:buClr>
                <a:schemeClr val="tx2"/>
              </a:buClr>
              <a:buSzPct val="120000"/>
              <a:buFontTx/>
              <a:buChar char="•"/>
              <a:defRPr/>
            </a:pPr>
            <a:r>
              <a:rPr lang="en-US" sz="2400" dirty="0">
                <a:solidFill>
                  <a:schemeClr val="bg1"/>
                </a:solidFill>
                <a:effectLst>
                  <a:outerShdw blurRad="38100" dist="38100" dir="2700000" algn="tl">
                    <a:srgbClr val="000000"/>
                  </a:outerShdw>
                </a:effectLst>
                <a:cs typeface="+mn-cs"/>
              </a:rPr>
              <a:t>Upgrading from Commercial to Industrial Temperature</a:t>
            </a:r>
          </a:p>
          <a:p>
            <a:pPr marL="342900" indent="-342900">
              <a:lnSpc>
                <a:spcPct val="90000"/>
              </a:lnSpc>
              <a:spcBef>
                <a:spcPct val="20000"/>
              </a:spcBef>
              <a:buClr>
                <a:schemeClr val="tx2"/>
              </a:buClr>
              <a:buSzPct val="120000"/>
              <a:buFontTx/>
              <a:buChar char="•"/>
              <a:defRPr/>
            </a:pPr>
            <a:r>
              <a:rPr lang="en-US" sz="2400" dirty="0">
                <a:solidFill>
                  <a:schemeClr val="bg1"/>
                </a:solidFill>
                <a:effectLst>
                  <a:outerShdw blurRad="38100" dist="38100" dir="2700000" algn="tl">
                    <a:srgbClr val="000000"/>
                  </a:outerShdw>
                </a:effectLst>
                <a:cs typeface="+mn-cs"/>
              </a:rPr>
              <a:t>Part Screening</a:t>
            </a:r>
          </a:p>
          <a:p>
            <a:pPr marL="342900" indent="-342900">
              <a:lnSpc>
                <a:spcPct val="90000"/>
              </a:lnSpc>
              <a:spcBef>
                <a:spcPct val="20000"/>
              </a:spcBef>
              <a:buClr>
                <a:schemeClr val="hlink"/>
              </a:buClr>
              <a:buSzPct val="120000"/>
              <a:buFontTx/>
              <a:buChar char="•"/>
              <a:defRPr/>
            </a:pPr>
            <a:endParaRPr lang="en-US" sz="2400" dirty="0">
              <a:effectLst>
                <a:outerShdw blurRad="38100" dist="38100" dir="2700000" algn="tl">
                  <a:srgbClr val="000000"/>
                </a:outerShdw>
              </a:effectLst>
              <a:cs typeface="+mn-cs"/>
            </a:endParaRPr>
          </a:p>
          <a:p>
            <a:pPr marL="342900" indent="-342900">
              <a:lnSpc>
                <a:spcPct val="90000"/>
              </a:lnSpc>
              <a:spcBef>
                <a:spcPct val="20000"/>
              </a:spcBef>
              <a:buClr>
                <a:schemeClr val="hlink"/>
              </a:buClr>
              <a:buSzPct val="120000"/>
              <a:buFontTx/>
              <a:buChar char="•"/>
              <a:defRPr/>
            </a:pPr>
            <a:endParaRPr lang="en-US" sz="2400" dirty="0">
              <a:effectLst>
                <a:outerShdw blurRad="38100" dist="38100" dir="2700000" algn="tl">
                  <a:srgbClr val="000000"/>
                </a:outerShdw>
              </a:effectLst>
              <a:cs typeface="+mn-cs"/>
            </a:endParaRPr>
          </a:p>
        </p:txBody>
      </p:sp>
    </p:spTree>
    <p:extLst>
      <p:ext uri="{BB962C8B-B14F-4D97-AF65-F5344CB8AC3E}">
        <p14:creationId xmlns:p14="http://schemas.microsoft.com/office/powerpoint/2010/main" val="3487662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descr="Fighting a Flood of Counterfeit Tech Products_Page_1.jpg"/>
          <p:cNvPicPr>
            <a:picLocks noGrp="1" noChangeAspect="1"/>
          </p:cNvPicPr>
          <p:nvPr>
            <p:ph idx="1"/>
          </p:nvPr>
        </p:nvPicPr>
        <p:blipFill>
          <a:blip r:embed="rId3" cstate="print"/>
          <a:srcRect/>
          <a:stretch>
            <a:fillRect/>
          </a:stretch>
        </p:blipFill>
        <p:spPr>
          <a:xfrm>
            <a:off x="1905000" y="0"/>
            <a:ext cx="5299075" cy="6858000"/>
          </a:xfrm>
        </p:spPr>
      </p:pic>
    </p:spTree>
    <p:extLst>
      <p:ext uri="{BB962C8B-B14F-4D97-AF65-F5344CB8AC3E}">
        <p14:creationId xmlns:p14="http://schemas.microsoft.com/office/powerpoint/2010/main" val="3216896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Fighting a Flood of Counterfeit Tech Products_Page_2.jpg"/>
          <p:cNvPicPr>
            <a:picLocks noChangeAspect="1"/>
          </p:cNvPicPr>
          <p:nvPr/>
        </p:nvPicPr>
        <p:blipFill>
          <a:blip r:embed="rId3" cstate="print"/>
          <a:srcRect/>
          <a:stretch>
            <a:fillRect/>
          </a:stretch>
        </p:blipFill>
        <p:spPr bwMode="auto">
          <a:xfrm>
            <a:off x="1922463" y="0"/>
            <a:ext cx="5299075" cy="6858000"/>
          </a:xfrm>
          <a:prstGeom prst="rect">
            <a:avLst/>
          </a:prstGeom>
          <a:noFill/>
          <a:ln w="9525">
            <a:noFill/>
            <a:miter lim="800000"/>
            <a:headEnd/>
            <a:tailEnd/>
          </a:ln>
        </p:spPr>
      </p:pic>
    </p:spTree>
    <p:extLst>
      <p:ext uri="{BB962C8B-B14F-4D97-AF65-F5344CB8AC3E}">
        <p14:creationId xmlns:p14="http://schemas.microsoft.com/office/powerpoint/2010/main" val="2461526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26"/>
          <p:cNvSpPr>
            <a:spLocks noChangeArrowheads="1" noChangeShapeType="1" noTextEdit="1"/>
          </p:cNvSpPr>
          <p:nvPr/>
        </p:nvSpPr>
        <p:spPr bwMode="auto">
          <a:xfrm>
            <a:off x="2209800" y="3616591"/>
            <a:ext cx="4343400" cy="2209800"/>
          </a:xfrm>
          <a:prstGeom prst="rect">
            <a:avLst/>
          </a:prstGeom>
        </p:spPr>
        <p:txBody>
          <a:bodyPr wrap="none" fromWordArt="1">
            <a:prstTxWarp prst="textPlain">
              <a:avLst>
                <a:gd name="adj" fmla="val 50259"/>
              </a:avLst>
            </a:prstTxWarp>
          </a:bodyPr>
          <a:lstStyle/>
          <a:p>
            <a:pPr algn="ctr"/>
            <a:r>
              <a:rPr lang="en-US" kern="10" dirty="0">
                <a:ln w="12700">
                  <a:solidFill>
                    <a:srgbClr val="0000CC"/>
                  </a:solidFill>
                  <a:round/>
                  <a:headEnd/>
                  <a:tailEnd/>
                </a:ln>
                <a:solidFill>
                  <a:schemeClr val="bg1"/>
                </a:solidFill>
                <a:latin typeface="Arial"/>
                <a:cs typeface="Arial"/>
              </a:rPr>
              <a:t>PCX</a:t>
            </a:r>
          </a:p>
          <a:p>
            <a:pPr algn="ctr"/>
            <a:r>
              <a:rPr lang="en-US" kern="10" dirty="0">
                <a:ln w="12700">
                  <a:solidFill>
                    <a:srgbClr val="0000CC"/>
                  </a:solidFill>
                  <a:round/>
                  <a:headEnd/>
                  <a:tailEnd/>
                </a:ln>
                <a:solidFill>
                  <a:schemeClr val="bg1"/>
                </a:solidFill>
                <a:latin typeface="Arial"/>
                <a:cs typeface="Arial"/>
              </a:rPr>
              <a:t>67 Step</a:t>
            </a:r>
          </a:p>
          <a:p>
            <a:pPr algn="ctr"/>
            <a:r>
              <a:rPr lang="en-US" kern="10" dirty="0">
                <a:ln w="12700">
                  <a:solidFill>
                    <a:srgbClr val="0000CC"/>
                  </a:solidFill>
                  <a:round/>
                  <a:headEnd/>
                  <a:tailEnd/>
                </a:ln>
                <a:solidFill>
                  <a:schemeClr val="bg1"/>
                </a:solidFill>
                <a:latin typeface="Arial"/>
                <a:cs typeface="Arial"/>
              </a:rPr>
              <a:t>Quality</a:t>
            </a:r>
          </a:p>
          <a:p>
            <a:pPr algn="ctr"/>
            <a:r>
              <a:rPr lang="en-US" kern="10" dirty="0">
                <a:ln w="12700">
                  <a:solidFill>
                    <a:srgbClr val="0000CC"/>
                  </a:solidFill>
                  <a:round/>
                  <a:headEnd/>
                  <a:tailEnd/>
                </a:ln>
                <a:solidFill>
                  <a:schemeClr val="bg1"/>
                </a:solidFill>
                <a:latin typeface="Arial"/>
                <a:cs typeface="Arial"/>
              </a:rPr>
              <a:t>Inspection</a:t>
            </a:r>
          </a:p>
          <a:p>
            <a:pPr algn="ctr"/>
            <a:r>
              <a:rPr lang="en-US" kern="10" dirty="0">
                <a:ln w="12700">
                  <a:solidFill>
                    <a:srgbClr val="0000CC"/>
                  </a:solidFill>
                  <a:round/>
                  <a:headEnd/>
                  <a:tailEnd/>
                </a:ln>
                <a:solidFill>
                  <a:schemeClr val="bg1"/>
                </a:solidFill>
                <a:latin typeface="Arial"/>
                <a:cs typeface="Arial"/>
              </a:rPr>
              <a:t>Process</a:t>
            </a:r>
          </a:p>
        </p:txBody>
      </p:sp>
      <p:grpSp>
        <p:nvGrpSpPr>
          <p:cNvPr id="22531" name="Group 27"/>
          <p:cNvGrpSpPr>
            <a:grpSpLocks/>
          </p:cNvGrpSpPr>
          <p:nvPr/>
        </p:nvGrpSpPr>
        <p:grpSpPr bwMode="auto">
          <a:xfrm>
            <a:off x="2667000" y="381000"/>
            <a:ext cx="3581400" cy="3124200"/>
            <a:chOff x="106481880" y="105338880"/>
            <a:chExt cx="3703320" cy="3360420"/>
          </a:xfrm>
        </p:grpSpPr>
        <p:sp>
          <p:nvSpPr>
            <p:cNvPr id="23580" name="AutoShape 28"/>
            <p:cNvSpPr>
              <a:spLocks noChangeArrowheads="1"/>
            </p:cNvSpPr>
            <p:nvPr/>
          </p:nvSpPr>
          <p:spPr bwMode="auto">
            <a:xfrm>
              <a:off x="106481880" y="105338880"/>
              <a:ext cx="3703320" cy="3360420"/>
            </a:xfrm>
            <a:prstGeom prst="star5">
              <a:avLst/>
            </a:prstGeom>
            <a:gradFill rotWithShape="1">
              <a:gsLst>
                <a:gs pos="0">
                  <a:srgbClr val="0000FF"/>
                </a:gs>
                <a:gs pos="50000">
                  <a:srgbClr val="0000FF">
                    <a:gamma/>
                    <a:tint val="0"/>
                    <a:invGamma/>
                  </a:srgbClr>
                </a:gs>
                <a:gs pos="100000">
                  <a:srgbClr val="0000FF"/>
                </a:gs>
              </a:gsLst>
              <a:lin ang="5400000" scaled="1"/>
            </a:gradFill>
            <a:ln w="38100" algn="in">
              <a:solidFill>
                <a:srgbClr val="0000CC"/>
              </a:solidFill>
              <a:miter lim="800000"/>
              <a:headEnd/>
              <a:tailEnd/>
            </a:ln>
            <a:effectLst/>
          </p:spPr>
          <p:txBody>
            <a:bodyPr lIns="36576" tIns="36576" rIns="36576" bIns="36576"/>
            <a:lstStyle/>
            <a:p>
              <a:pPr eaLnBrk="0" hangingPunct="0">
                <a:defRPr/>
              </a:pPr>
              <a:endParaRPr lang="en-US">
                <a:cs typeface="+mn-cs"/>
              </a:endParaRPr>
            </a:p>
          </p:txBody>
        </p:sp>
        <p:sp>
          <p:nvSpPr>
            <p:cNvPr id="22533" name="WordArt 29"/>
            <p:cNvSpPr>
              <a:spLocks noChangeArrowheads="1" noChangeShapeType="1" noTextEdit="1"/>
            </p:cNvSpPr>
            <p:nvPr/>
          </p:nvSpPr>
          <p:spPr bwMode="auto">
            <a:xfrm>
              <a:off x="107704890" y="106647135"/>
              <a:ext cx="1314450" cy="1192821"/>
            </a:xfrm>
            <a:prstGeom prst="rect">
              <a:avLst/>
            </a:prstGeom>
          </p:spPr>
          <p:txBody>
            <a:bodyPr wrap="none" fromWordArt="1">
              <a:prstTxWarp prst="textPlain">
                <a:avLst>
                  <a:gd name="adj" fmla="val 50000"/>
                </a:avLst>
              </a:prstTxWarp>
            </a:bodyPr>
            <a:lstStyle/>
            <a:p>
              <a:pPr algn="ctr"/>
              <a:r>
                <a:rPr lang="en-US" sz="2400" kern="10" dirty="0">
                  <a:ln w="15875" algn="ctr">
                    <a:solidFill>
                      <a:srgbClr val="0033CC"/>
                    </a:solidFill>
                    <a:round/>
                    <a:headEnd/>
                    <a:tailEnd/>
                  </a:ln>
                  <a:gradFill rotWithShape="1">
                    <a:gsLst>
                      <a:gs pos="0">
                        <a:srgbClr val="FFFFFF"/>
                      </a:gs>
                      <a:gs pos="50000">
                        <a:srgbClr val="0000CC"/>
                      </a:gs>
                      <a:gs pos="100000">
                        <a:srgbClr val="FFFFFF"/>
                      </a:gs>
                    </a:gsLst>
                    <a:lin ang="5400000" scaled="1"/>
                  </a:gradFill>
                  <a:latin typeface="Arial Black"/>
                </a:rPr>
                <a:t>Star </a:t>
              </a:r>
            </a:p>
            <a:p>
              <a:pPr algn="ctr"/>
              <a:r>
                <a:rPr lang="en-US" sz="2400" kern="10" dirty="0">
                  <a:ln w="15875" algn="ctr">
                    <a:solidFill>
                      <a:srgbClr val="0033CC"/>
                    </a:solidFill>
                    <a:round/>
                    <a:headEnd/>
                    <a:tailEnd/>
                  </a:ln>
                  <a:gradFill rotWithShape="1">
                    <a:gsLst>
                      <a:gs pos="0">
                        <a:srgbClr val="FFFFFF"/>
                      </a:gs>
                      <a:gs pos="50000">
                        <a:srgbClr val="0000CC"/>
                      </a:gs>
                      <a:gs pos="100000">
                        <a:srgbClr val="FFFFFF"/>
                      </a:gs>
                    </a:gsLst>
                    <a:lin ang="5400000" scaled="1"/>
                  </a:gradFill>
                  <a:latin typeface="Arial Black"/>
                </a:rPr>
                <a:t>Quality</a:t>
              </a:r>
            </a:p>
            <a:p>
              <a:pPr algn="ctr"/>
              <a:r>
                <a:rPr lang="en-US" sz="2400" kern="10" dirty="0">
                  <a:ln w="15875" algn="ctr">
                    <a:solidFill>
                      <a:srgbClr val="0033CC"/>
                    </a:solidFill>
                    <a:round/>
                    <a:headEnd/>
                    <a:tailEnd/>
                  </a:ln>
                  <a:gradFill rotWithShape="1">
                    <a:gsLst>
                      <a:gs pos="0">
                        <a:srgbClr val="FFFFFF"/>
                      </a:gs>
                      <a:gs pos="50000">
                        <a:srgbClr val="0000CC"/>
                      </a:gs>
                      <a:gs pos="100000">
                        <a:srgbClr val="FFFFFF"/>
                      </a:gs>
                    </a:gsLst>
                    <a:lin ang="5400000" scaled="1"/>
                  </a:gradFill>
                  <a:latin typeface="Arial Black"/>
                </a:rPr>
                <a:t>Program</a:t>
              </a:r>
            </a:p>
          </p:txBody>
        </p:sp>
      </p:grpSp>
    </p:spTree>
    <p:extLst>
      <p:ext uri="{BB962C8B-B14F-4D97-AF65-F5344CB8AC3E}">
        <p14:creationId xmlns:p14="http://schemas.microsoft.com/office/powerpoint/2010/main" val="2025094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sp>
        <p:nvSpPr>
          <p:cNvPr id="6" name="object 6"/>
          <p:cNvSpPr txBox="1"/>
          <p:nvPr/>
        </p:nvSpPr>
        <p:spPr>
          <a:xfrm>
            <a:off x="1600200" y="228600"/>
            <a:ext cx="6353175" cy="536575"/>
          </a:xfrm>
          <a:prstGeom prst="rect">
            <a:avLst/>
          </a:prstGeom>
        </p:spPr>
        <p:txBody>
          <a:bodyPr lIns="0" tIns="0" rIns="0" bIns="0">
            <a:spAutoFit/>
          </a:bodyPr>
          <a:lstStyle/>
          <a:p>
            <a:pPr marL="12700" fontAlgn="auto">
              <a:lnSpc>
                <a:spcPts val="4215"/>
              </a:lnSpc>
              <a:spcBef>
                <a:spcPts val="0"/>
              </a:spcBef>
              <a:spcAft>
                <a:spcPts val="0"/>
              </a:spcAft>
              <a:tabLst>
                <a:tab pos="3976370" algn="l"/>
              </a:tabLst>
              <a:defRPr/>
            </a:pPr>
            <a:r>
              <a:rPr sz="3600" spc="-5" dirty="0">
                <a:solidFill>
                  <a:srgbClr val="FFFFFF"/>
                </a:solidFill>
                <a:latin typeface="Tahoma"/>
                <a:cs typeface="Tahoma"/>
              </a:rPr>
              <a:t>C</a:t>
            </a:r>
            <a:r>
              <a:rPr sz="3600" dirty="0">
                <a:solidFill>
                  <a:srgbClr val="FFFFFF"/>
                </a:solidFill>
                <a:latin typeface="Tahoma"/>
                <a:cs typeface="Tahoma"/>
              </a:rPr>
              <a:t>elebr</a:t>
            </a:r>
            <a:r>
              <a:rPr sz="3600" spc="-10" dirty="0">
                <a:solidFill>
                  <a:srgbClr val="FFFFFF"/>
                </a:solidFill>
                <a:latin typeface="Tahoma"/>
                <a:cs typeface="Tahoma"/>
              </a:rPr>
              <a:t>a</a:t>
            </a:r>
            <a:r>
              <a:rPr sz="3600" spc="-5" dirty="0">
                <a:solidFill>
                  <a:srgbClr val="FFFFFF"/>
                </a:solidFill>
                <a:latin typeface="Tahoma"/>
                <a:cs typeface="Tahoma"/>
              </a:rPr>
              <a:t>t</a:t>
            </a:r>
            <a:r>
              <a:rPr sz="3600" dirty="0">
                <a:solidFill>
                  <a:srgbClr val="FFFFFF"/>
                </a:solidFill>
                <a:latin typeface="Tahoma"/>
                <a:cs typeface="Tahoma"/>
              </a:rPr>
              <a:t>i</a:t>
            </a:r>
            <a:r>
              <a:rPr sz="3600" spc="-5" dirty="0">
                <a:solidFill>
                  <a:srgbClr val="FFFFFF"/>
                </a:solidFill>
                <a:latin typeface="Tahoma"/>
                <a:cs typeface="Tahoma"/>
              </a:rPr>
              <a:t>n</a:t>
            </a:r>
            <a:r>
              <a:rPr sz="3600" dirty="0">
                <a:solidFill>
                  <a:srgbClr val="FFFFFF"/>
                </a:solidFill>
                <a:latin typeface="Tahoma"/>
                <a:cs typeface="Tahoma"/>
              </a:rPr>
              <a:t>g </a:t>
            </a:r>
            <a:r>
              <a:rPr sz="2400" spc="-5" dirty="0">
                <a:solidFill>
                  <a:srgbClr val="FFFFFF"/>
                </a:solidFill>
                <a:latin typeface="Tahoma"/>
                <a:cs typeface="Tahoma"/>
              </a:rPr>
              <a:t>E</a:t>
            </a:r>
            <a:r>
              <a:rPr sz="2400" dirty="0">
                <a:solidFill>
                  <a:srgbClr val="FFFFFF"/>
                </a:solidFill>
                <a:latin typeface="Tahoma"/>
                <a:cs typeface="Tahoma"/>
              </a:rPr>
              <a:t>x</a:t>
            </a:r>
            <a:r>
              <a:rPr sz="2400" spc="-5" dirty="0">
                <a:solidFill>
                  <a:srgbClr val="FFFFFF"/>
                </a:solidFill>
                <a:latin typeface="Tahoma"/>
                <a:cs typeface="Tahoma"/>
              </a:rPr>
              <a:t>ce</a:t>
            </a:r>
            <a:r>
              <a:rPr sz="2400" dirty="0">
                <a:solidFill>
                  <a:srgbClr val="FFFFFF"/>
                </a:solidFill>
                <a:latin typeface="Tahoma"/>
                <a:cs typeface="Tahoma"/>
              </a:rPr>
              <a:t>ll</a:t>
            </a:r>
            <a:r>
              <a:rPr sz="2400" spc="-5" dirty="0">
                <a:solidFill>
                  <a:srgbClr val="FFFFFF"/>
                </a:solidFill>
                <a:latin typeface="Tahoma"/>
                <a:cs typeface="Tahoma"/>
              </a:rPr>
              <a:t>e</a:t>
            </a:r>
            <a:r>
              <a:rPr sz="2400" spc="5" dirty="0">
                <a:solidFill>
                  <a:srgbClr val="FFFFFF"/>
                </a:solidFill>
                <a:latin typeface="Tahoma"/>
                <a:cs typeface="Tahoma"/>
              </a:rPr>
              <a:t>n</a:t>
            </a:r>
            <a:r>
              <a:rPr sz="2400" spc="-5" dirty="0">
                <a:solidFill>
                  <a:srgbClr val="FFFFFF"/>
                </a:solidFill>
                <a:latin typeface="Tahoma"/>
                <a:cs typeface="Tahoma"/>
              </a:rPr>
              <a:t>c</a:t>
            </a:r>
            <a:r>
              <a:rPr sz="2400" dirty="0">
                <a:solidFill>
                  <a:srgbClr val="FFFFFF"/>
                </a:solidFill>
                <a:latin typeface="Tahoma"/>
                <a:cs typeface="Tahoma"/>
              </a:rPr>
              <a:t>e	</a:t>
            </a:r>
            <a:r>
              <a:rPr sz="3600" spc="-5">
                <a:solidFill>
                  <a:srgbClr val="FFFFFF"/>
                </a:solidFill>
                <a:latin typeface="Tahoma"/>
                <a:cs typeface="Tahoma"/>
              </a:rPr>
              <a:t>S</a:t>
            </a:r>
            <a:r>
              <a:rPr sz="3600">
                <a:solidFill>
                  <a:srgbClr val="FFFFFF"/>
                </a:solidFill>
                <a:latin typeface="Tahoma"/>
                <a:cs typeface="Tahoma"/>
              </a:rPr>
              <a:t>i</a:t>
            </a:r>
            <a:r>
              <a:rPr sz="3600" spc="-5">
                <a:solidFill>
                  <a:srgbClr val="FFFFFF"/>
                </a:solidFill>
                <a:latin typeface="Tahoma"/>
                <a:cs typeface="Tahoma"/>
              </a:rPr>
              <a:t>nc</a:t>
            </a:r>
            <a:r>
              <a:rPr sz="3600">
                <a:solidFill>
                  <a:srgbClr val="FFFFFF"/>
                </a:solidFill>
                <a:latin typeface="Tahoma"/>
                <a:cs typeface="Tahoma"/>
              </a:rPr>
              <a:t>e</a:t>
            </a:r>
            <a:r>
              <a:rPr sz="3600" spc="15">
                <a:solidFill>
                  <a:srgbClr val="FFFFFF"/>
                </a:solidFill>
                <a:latin typeface="Tahoma"/>
                <a:cs typeface="Tahoma"/>
              </a:rPr>
              <a:t> </a:t>
            </a:r>
            <a:r>
              <a:rPr sz="3600" smtClean="0">
                <a:solidFill>
                  <a:srgbClr val="FFFFFF"/>
                </a:solidFill>
                <a:latin typeface="Tahoma"/>
                <a:cs typeface="Tahoma"/>
              </a:rPr>
              <a:t>199</a:t>
            </a:r>
            <a:r>
              <a:rPr lang="en-US" sz="3600" smtClean="0">
                <a:solidFill>
                  <a:srgbClr val="FFFFFF"/>
                </a:solidFill>
                <a:latin typeface="Tahoma"/>
                <a:cs typeface="Tahoma"/>
              </a:rPr>
              <a:t>3</a:t>
            </a:r>
            <a:r>
              <a:rPr sz="3600" smtClean="0">
                <a:solidFill>
                  <a:srgbClr val="FFFFFF"/>
                </a:solidFill>
                <a:latin typeface="Tahoma"/>
                <a:cs typeface="Tahoma"/>
              </a:rPr>
              <a:t>!</a:t>
            </a:r>
            <a:endParaRPr sz="3600" dirty="0">
              <a:latin typeface="Tahoma"/>
              <a:cs typeface="Tahoma"/>
            </a:endParaRPr>
          </a:p>
        </p:txBody>
      </p:sp>
      <p:sp>
        <p:nvSpPr>
          <p:cNvPr id="8196" name="object 34"/>
          <p:cNvSpPr txBox="1">
            <a:spLocks noChangeArrowheads="1"/>
          </p:cNvSpPr>
          <p:nvPr/>
        </p:nvSpPr>
        <p:spPr bwMode="auto">
          <a:xfrm>
            <a:off x="381000" y="533400"/>
            <a:ext cx="8458200" cy="6186488"/>
          </a:xfrm>
          <a:prstGeom prst="rect">
            <a:avLst/>
          </a:prstGeom>
          <a:noFill/>
          <a:ln w="9525">
            <a:noFill/>
            <a:miter lim="800000"/>
            <a:headEnd/>
            <a:tailEnd/>
          </a:ln>
        </p:spPr>
        <p:txBody>
          <a:bodyPr lIns="0" tIns="0" rIns="0" bIns="0">
            <a:spAutoFit/>
          </a:bodyPr>
          <a:lstStyle/>
          <a:p>
            <a:r>
              <a:rPr lang="en-US" sz="2400" dirty="0"/>
              <a:t> </a:t>
            </a:r>
          </a:p>
          <a:p>
            <a:pPr>
              <a:buFont typeface="Arial" charset="0"/>
              <a:buChar char="•"/>
            </a:pPr>
            <a:r>
              <a:rPr lang="en-US" sz="1400" dirty="0">
                <a:solidFill>
                  <a:schemeClr val="bg1"/>
                </a:solidFill>
              </a:rPr>
              <a:t>  PCX has been in business </a:t>
            </a:r>
            <a:r>
              <a:rPr lang="en-US" sz="1400">
                <a:solidFill>
                  <a:schemeClr val="bg1"/>
                </a:solidFill>
              </a:rPr>
              <a:t>since </a:t>
            </a:r>
            <a:r>
              <a:rPr lang="en-US" sz="1400" smtClean="0">
                <a:solidFill>
                  <a:schemeClr val="bg1"/>
                </a:solidFill>
              </a:rPr>
              <a:t>1993 </a:t>
            </a:r>
            <a:r>
              <a:rPr lang="en-US" sz="1400" dirty="0">
                <a:solidFill>
                  <a:schemeClr val="bg1"/>
                </a:solidFill>
              </a:rPr>
              <a:t>with a solid reputation for outstanding service, quality, </a:t>
            </a:r>
          </a:p>
          <a:p>
            <a:r>
              <a:rPr lang="en-US" sz="1400" dirty="0">
                <a:solidFill>
                  <a:schemeClr val="bg1"/>
                </a:solidFill>
              </a:rPr>
              <a:t>   and on time delivery.  </a:t>
            </a:r>
            <a:r>
              <a:rPr lang="en-US" sz="1400" b="1" i="1" dirty="0">
                <a:solidFill>
                  <a:schemeClr val="bg1"/>
                </a:solidFill>
              </a:rPr>
              <a:t>We are here for the long haul.  We back all our products  and  services 100%.</a:t>
            </a:r>
          </a:p>
          <a:p>
            <a:endParaRPr lang="en-US" sz="1400" b="1" i="1" dirty="0">
              <a:solidFill>
                <a:schemeClr val="bg1"/>
              </a:solidFill>
            </a:endParaRPr>
          </a:p>
          <a:p>
            <a:pPr>
              <a:buFont typeface="Arial" charset="0"/>
              <a:buChar char="•"/>
            </a:pPr>
            <a:r>
              <a:rPr lang="en-US" sz="1400" b="1" i="1" dirty="0">
                <a:solidFill>
                  <a:schemeClr val="bg1"/>
                </a:solidFill>
              </a:rPr>
              <a:t>  </a:t>
            </a:r>
            <a:r>
              <a:rPr lang="en-US" sz="1400" dirty="0">
                <a:solidFill>
                  <a:schemeClr val="bg1"/>
                </a:solidFill>
              </a:rPr>
              <a:t>Over </a:t>
            </a:r>
            <a:r>
              <a:rPr lang="en-US" sz="1400" dirty="0" smtClean="0">
                <a:solidFill>
                  <a:schemeClr val="bg1"/>
                </a:solidFill>
              </a:rPr>
              <a:t>300 </a:t>
            </a:r>
            <a:r>
              <a:rPr lang="en-US" sz="1400" dirty="0">
                <a:solidFill>
                  <a:schemeClr val="bg1"/>
                </a:solidFill>
              </a:rPr>
              <a:t>authorized lines (60+ electronics lines).  </a:t>
            </a:r>
            <a:r>
              <a:rPr lang="en-US" sz="1400" b="1" i="1" dirty="0">
                <a:solidFill>
                  <a:schemeClr val="bg1"/>
                </a:solidFill>
              </a:rPr>
              <a:t>A broad line distributor of products and value </a:t>
            </a:r>
          </a:p>
          <a:p>
            <a:r>
              <a:rPr lang="en-US" sz="1400" b="1" i="1" dirty="0">
                <a:solidFill>
                  <a:schemeClr val="bg1"/>
                </a:solidFill>
              </a:rPr>
              <a:t>    added services.</a:t>
            </a:r>
          </a:p>
          <a:p>
            <a:pPr>
              <a:buFont typeface="Arial" charset="0"/>
              <a:buChar char="•"/>
            </a:pPr>
            <a:endParaRPr lang="en-US" sz="1400" dirty="0">
              <a:solidFill>
                <a:schemeClr val="bg1"/>
              </a:solidFill>
            </a:endParaRPr>
          </a:p>
          <a:p>
            <a:pPr>
              <a:buFont typeface="Arial" charset="0"/>
              <a:buChar char="•"/>
            </a:pPr>
            <a:r>
              <a:rPr lang="en-US" sz="1400" dirty="0">
                <a:solidFill>
                  <a:schemeClr val="bg1"/>
                </a:solidFill>
              </a:rPr>
              <a:t>  Over </a:t>
            </a:r>
            <a:r>
              <a:rPr lang="en-US" sz="1400" dirty="0" smtClean="0">
                <a:solidFill>
                  <a:schemeClr val="bg1"/>
                </a:solidFill>
              </a:rPr>
              <a:t>1 </a:t>
            </a:r>
            <a:r>
              <a:rPr lang="en-US" sz="1400" dirty="0">
                <a:solidFill>
                  <a:schemeClr val="bg1"/>
                </a:solidFill>
              </a:rPr>
              <a:t>billion obsolete, hard to find &amp; EOL parts in stock, all quality inspected and ready to 	ship.</a:t>
            </a:r>
          </a:p>
          <a:p>
            <a:r>
              <a:rPr lang="en-US" sz="1400" b="1" i="1" dirty="0">
                <a:solidFill>
                  <a:schemeClr val="bg1"/>
                </a:solidFill>
              </a:rPr>
              <a:t>   What you need, when you need it.</a:t>
            </a:r>
          </a:p>
          <a:p>
            <a:pPr>
              <a:buFont typeface="Arial" charset="0"/>
              <a:buChar char="•"/>
            </a:pPr>
            <a:endParaRPr lang="en-US" sz="1400" dirty="0">
              <a:solidFill>
                <a:schemeClr val="bg1"/>
              </a:solidFill>
            </a:endParaRPr>
          </a:p>
          <a:p>
            <a:pPr>
              <a:buFont typeface="Arial" charset="0"/>
              <a:buChar char="•"/>
            </a:pPr>
            <a:r>
              <a:rPr lang="en-US" sz="1400" dirty="0">
                <a:solidFill>
                  <a:schemeClr val="bg1"/>
                </a:solidFill>
              </a:rPr>
              <a:t>  Global sourcing capabilities with over </a:t>
            </a:r>
            <a:r>
              <a:rPr lang="en-US" sz="1400" dirty="0" smtClean="0">
                <a:solidFill>
                  <a:schemeClr val="bg1"/>
                </a:solidFill>
              </a:rPr>
              <a:t>23 </a:t>
            </a:r>
            <a:r>
              <a:rPr lang="en-US" sz="1400" dirty="0">
                <a:solidFill>
                  <a:schemeClr val="bg1"/>
                </a:solidFill>
              </a:rPr>
              <a:t>years in relationships.   </a:t>
            </a:r>
            <a:r>
              <a:rPr lang="en-US" sz="1400" b="1" i="1" dirty="0">
                <a:solidFill>
                  <a:schemeClr val="bg1"/>
                </a:solidFill>
              </a:rPr>
              <a:t>The world at your fingertips with one </a:t>
            </a:r>
          </a:p>
          <a:p>
            <a:r>
              <a:rPr lang="en-US" sz="1400" b="1" i="1" dirty="0">
                <a:solidFill>
                  <a:schemeClr val="bg1"/>
                </a:solidFill>
              </a:rPr>
              <a:t>    phone call or email. </a:t>
            </a:r>
          </a:p>
          <a:p>
            <a:pPr>
              <a:buFont typeface="Arial" charset="0"/>
              <a:buChar char="•"/>
            </a:pPr>
            <a:endParaRPr lang="en-US" sz="1400" dirty="0">
              <a:solidFill>
                <a:schemeClr val="bg1"/>
              </a:solidFill>
            </a:endParaRPr>
          </a:p>
          <a:p>
            <a:pPr>
              <a:buFont typeface="Arial" charset="0"/>
              <a:buChar char="•"/>
            </a:pPr>
            <a:r>
              <a:rPr lang="en-US" sz="1400" dirty="0">
                <a:solidFill>
                  <a:schemeClr val="bg1"/>
                </a:solidFill>
              </a:rPr>
              <a:t>  Star Quality Inspection Program, our proprietary inspection program which includes full counterfeit </a:t>
            </a:r>
          </a:p>
          <a:p>
            <a:r>
              <a:rPr lang="en-US" sz="1400" dirty="0">
                <a:solidFill>
                  <a:schemeClr val="bg1"/>
                </a:solidFill>
              </a:rPr>
              <a:t>    mitigation with in-house x-ray.  Y</a:t>
            </a:r>
            <a:r>
              <a:rPr lang="en-US" sz="1400" b="1" i="1" dirty="0">
                <a:solidFill>
                  <a:schemeClr val="bg1"/>
                </a:solidFill>
              </a:rPr>
              <a:t>ou are guaranteed to receive fully inspected, authentic products </a:t>
            </a:r>
          </a:p>
          <a:p>
            <a:r>
              <a:rPr lang="en-US" sz="1400" b="1" i="1" dirty="0">
                <a:solidFill>
                  <a:schemeClr val="bg1"/>
                </a:solidFill>
              </a:rPr>
              <a:t>    every time.</a:t>
            </a:r>
          </a:p>
          <a:p>
            <a:pPr>
              <a:buFont typeface="Arial" charset="0"/>
              <a:buChar char="•"/>
            </a:pPr>
            <a:endParaRPr lang="en-US" sz="1400" dirty="0">
              <a:solidFill>
                <a:schemeClr val="bg1"/>
              </a:solidFill>
            </a:endParaRPr>
          </a:p>
          <a:p>
            <a:pPr>
              <a:buFont typeface="Arial" charset="0"/>
              <a:buChar char="•"/>
            </a:pPr>
            <a:r>
              <a:rPr lang="en-US" sz="1400" dirty="0">
                <a:solidFill>
                  <a:schemeClr val="bg1"/>
                </a:solidFill>
              </a:rPr>
              <a:t>  Full testing capabilities with certified 3</a:t>
            </a:r>
            <a:r>
              <a:rPr lang="en-US" sz="1400" baseline="30000" dirty="0">
                <a:solidFill>
                  <a:schemeClr val="bg1"/>
                </a:solidFill>
              </a:rPr>
              <a:t>rd</a:t>
            </a:r>
            <a:r>
              <a:rPr lang="en-US" sz="1400" dirty="0">
                <a:solidFill>
                  <a:schemeClr val="bg1"/>
                </a:solidFill>
              </a:rPr>
              <a:t> party test partners.  </a:t>
            </a:r>
            <a:r>
              <a:rPr lang="en-US" sz="1400" b="1" i="1" dirty="0">
                <a:solidFill>
                  <a:schemeClr val="bg1"/>
                </a:solidFill>
              </a:rPr>
              <a:t>We meet or exceed all special inspection </a:t>
            </a:r>
          </a:p>
          <a:p>
            <a:r>
              <a:rPr lang="en-US" sz="1400" b="1" i="1" dirty="0">
                <a:solidFill>
                  <a:schemeClr val="bg1"/>
                </a:solidFill>
              </a:rPr>
              <a:t>   &amp; service requirements as required by your PO.</a:t>
            </a:r>
          </a:p>
          <a:p>
            <a:endParaRPr lang="en-US" sz="1400" dirty="0">
              <a:solidFill>
                <a:schemeClr val="bg1"/>
              </a:solidFill>
            </a:endParaRPr>
          </a:p>
          <a:p>
            <a:pPr>
              <a:buFont typeface="Arial" charset="0"/>
              <a:buChar char="•"/>
            </a:pPr>
            <a:r>
              <a:rPr lang="en-US" sz="1400" dirty="0">
                <a:solidFill>
                  <a:schemeClr val="bg1"/>
                </a:solidFill>
              </a:rPr>
              <a:t>  AS9120 Rev. A/ISO </a:t>
            </a:r>
            <a:r>
              <a:rPr lang="en-US" sz="1400" dirty="0" smtClean="0">
                <a:solidFill>
                  <a:schemeClr val="bg1"/>
                </a:solidFill>
              </a:rPr>
              <a:t>9001-2008 </a:t>
            </a:r>
            <a:r>
              <a:rPr lang="en-US" sz="1400" dirty="0">
                <a:solidFill>
                  <a:schemeClr val="bg1"/>
                </a:solidFill>
              </a:rPr>
              <a:t>Certified.  </a:t>
            </a:r>
            <a:r>
              <a:rPr lang="en-US" sz="1400" b="1" i="1" dirty="0">
                <a:solidFill>
                  <a:schemeClr val="bg1"/>
                </a:solidFill>
              </a:rPr>
              <a:t>Fully accredited processes and facilities by 3</a:t>
            </a:r>
            <a:r>
              <a:rPr lang="en-US" sz="1400" b="1" i="1" baseline="30000" dirty="0">
                <a:solidFill>
                  <a:schemeClr val="bg1"/>
                </a:solidFill>
              </a:rPr>
              <a:t>rd</a:t>
            </a:r>
            <a:r>
              <a:rPr lang="en-US" sz="1400" b="1" i="1" dirty="0">
                <a:solidFill>
                  <a:schemeClr val="bg1"/>
                </a:solidFill>
              </a:rPr>
              <a:t> party </a:t>
            </a:r>
          </a:p>
          <a:p>
            <a:r>
              <a:rPr lang="en-US" sz="1400" b="1" i="1" dirty="0">
                <a:solidFill>
                  <a:schemeClr val="bg1"/>
                </a:solidFill>
              </a:rPr>
              <a:t>   registrars.</a:t>
            </a:r>
          </a:p>
          <a:p>
            <a:endParaRPr lang="en-US" sz="1400" dirty="0">
              <a:solidFill>
                <a:schemeClr val="bg1"/>
              </a:solidFill>
            </a:endParaRPr>
          </a:p>
          <a:p>
            <a:pPr>
              <a:buFont typeface="Arial" charset="0"/>
              <a:buChar char="•"/>
            </a:pPr>
            <a:r>
              <a:rPr lang="en-US" sz="1400" dirty="0">
                <a:solidFill>
                  <a:schemeClr val="bg1"/>
                </a:solidFill>
              </a:rPr>
              <a:t>  ANSI ESD </a:t>
            </a:r>
            <a:r>
              <a:rPr lang="en-US" sz="1400" dirty="0" smtClean="0">
                <a:solidFill>
                  <a:schemeClr val="bg1"/>
                </a:solidFill>
              </a:rPr>
              <a:t>s.2020-2014 </a:t>
            </a:r>
            <a:r>
              <a:rPr lang="en-US" sz="1400" dirty="0">
                <a:solidFill>
                  <a:schemeClr val="bg1"/>
                </a:solidFill>
              </a:rPr>
              <a:t>Certified.  </a:t>
            </a:r>
            <a:r>
              <a:rPr lang="en-US" sz="1400" b="1" i="1" dirty="0">
                <a:solidFill>
                  <a:schemeClr val="bg1"/>
                </a:solidFill>
              </a:rPr>
              <a:t>Fully accredited processes and facilities by 3</a:t>
            </a:r>
            <a:r>
              <a:rPr lang="en-US" sz="1400" b="1" i="1" baseline="30000" dirty="0">
                <a:solidFill>
                  <a:schemeClr val="bg1"/>
                </a:solidFill>
              </a:rPr>
              <a:t>rd</a:t>
            </a:r>
            <a:r>
              <a:rPr lang="en-US" sz="1400" b="1" i="1" dirty="0">
                <a:solidFill>
                  <a:schemeClr val="bg1"/>
                </a:solidFill>
              </a:rPr>
              <a:t> party registrars.</a:t>
            </a:r>
          </a:p>
          <a:p>
            <a:pPr>
              <a:buFont typeface="Arial" charset="0"/>
              <a:buChar char="•"/>
            </a:pPr>
            <a:endParaRPr lang="en-US" sz="1400" dirty="0">
              <a:solidFill>
                <a:schemeClr val="bg1"/>
              </a:solidFill>
            </a:endParaRPr>
          </a:p>
          <a:p>
            <a:pPr>
              <a:buFont typeface="Arial" charset="0"/>
              <a:buChar char="•"/>
            </a:pPr>
            <a:r>
              <a:rPr lang="en-US" sz="1400" dirty="0">
                <a:solidFill>
                  <a:schemeClr val="bg1"/>
                </a:solidFill>
              </a:rPr>
              <a:t>  Major contract supplier to US Government, DLA, DSCC and all military branches.  </a:t>
            </a:r>
            <a:r>
              <a:rPr lang="en-US" sz="1400" b="1" i="1" dirty="0">
                <a:solidFill>
                  <a:schemeClr val="bg1"/>
                </a:solidFill>
              </a:rPr>
              <a:t>These customers </a:t>
            </a:r>
          </a:p>
          <a:p>
            <a:r>
              <a:rPr lang="en-US" sz="1400" b="1" i="1" dirty="0">
                <a:solidFill>
                  <a:schemeClr val="bg1"/>
                </a:solidFill>
              </a:rPr>
              <a:t>   have the strictest guidelines around quality, service and on time delivery.  We give the same </a:t>
            </a:r>
          </a:p>
          <a:p>
            <a:r>
              <a:rPr lang="en-US" sz="1400" b="1" i="1" dirty="0">
                <a:solidFill>
                  <a:schemeClr val="bg1"/>
                </a:solidFill>
              </a:rPr>
              <a:t>   service to all our customers</a:t>
            </a:r>
            <a:endParaRPr lang="en-US" sz="1400" dirty="0">
              <a:solidFill>
                <a:schemeClr val="bg1"/>
              </a:solidFill>
            </a:endParaRPr>
          </a:p>
        </p:txBody>
      </p:sp>
    </p:spTree>
    <p:extLst>
      <p:ext uri="{BB962C8B-B14F-4D97-AF65-F5344CB8AC3E}">
        <p14:creationId xmlns:p14="http://schemas.microsoft.com/office/powerpoint/2010/main" val="2708043456"/>
      </p:ext>
    </p:extLst>
  </p:cSld>
  <p:clrMapOvr>
    <a:masterClrMapping/>
  </p:clrMapOvr>
  <p:transition>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TAR QUALITY PROGRAM FINAL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Tree>
    <p:extLst>
      <p:ext uri="{BB962C8B-B14F-4D97-AF65-F5344CB8AC3E}">
        <p14:creationId xmlns:p14="http://schemas.microsoft.com/office/powerpoint/2010/main" val="623425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P2250040"/>
          <p:cNvPicPr>
            <a:picLocks noChangeAspect="1" noChangeArrowheads="1"/>
          </p:cNvPicPr>
          <p:nvPr/>
        </p:nvPicPr>
        <p:blipFill>
          <a:blip r:embed="rId3" cstate="print"/>
          <a:srcRect/>
          <a:stretch>
            <a:fillRect/>
          </a:stretch>
        </p:blipFill>
        <p:spPr bwMode="auto">
          <a:xfrm>
            <a:off x="4724400" y="3352800"/>
            <a:ext cx="4038600" cy="3028950"/>
          </a:xfrm>
          <a:prstGeom prst="rect">
            <a:avLst/>
          </a:prstGeom>
          <a:noFill/>
          <a:ln w="12700">
            <a:solidFill>
              <a:srgbClr val="000099"/>
            </a:solidFill>
            <a:miter lim="800000"/>
            <a:headEnd/>
            <a:tailEnd/>
          </a:ln>
        </p:spPr>
      </p:pic>
      <p:pic>
        <p:nvPicPr>
          <p:cNvPr id="24579" name="Picture 10" descr="1"/>
          <p:cNvPicPr>
            <a:picLocks noChangeAspect="1" noChangeArrowheads="1"/>
          </p:cNvPicPr>
          <p:nvPr/>
        </p:nvPicPr>
        <p:blipFill>
          <a:blip r:embed="rId4" cstate="print"/>
          <a:srcRect/>
          <a:stretch>
            <a:fillRect/>
          </a:stretch>
        </p:blipFill>
        <p:spPr bwMode="auto">
          <a:xfrm>
            <a:off x="457200" y="304800"/>
            <a:ext cx="8229600" cy="2678113"/>
          </a:xfrm>
          <a:prstGeom prst="rect">
            <a:avLst/>
          </a:prstGeom>
          <a:noFill/>
          <a:ln w="12700">
            <a:solidFill>
              <a:srgbClr val="000099"/>
            </a:solidFill>
            <a:miter lim="800000"/>
            <a:headEnd/>
            <a:tailEnd/>
          </a:ln>
        </p:spPr>
      </p:pic>
      <p:pic>
        <p:nvPicPr>
          <p:cNvPr id="24580" name="Picture 11" descr="P2250046"/>
          <p:cNvPicPr>
            <a:picLocks noChangeAspect="1" noChangeArrowheads="1"/>
          </p:cNvPicPr>
          <p:nvPr/>
        </p:nvPicPr>
        <p:blipFill>
          <a:blip r:embed="rId5" cstate="print"/>
          <a:srcRect/>
          <a:stretch>
            <a:fillRect/>
          </a:stretch>
        </p:blipFill>
        <p:spPr bwMode="auto">
          <a:xfrm>
            <a:off x="304800" y="3352800"/>
            <a:ext cx="4038600" cy="3028950"/>
          </a:xfrm>
          <a:prstGeom prst="rect">
            <a:avLst/>
          </a:prstGeom>
          <a:noFill/>
          <a:ln w="12700">
            <a:solidFill>
              <a:srgbClr val="000099"/>
            </a:solidFill>
            <a:miter lim="800000"/>
            <a:headEnd/>
            <a:tailEnd/>
          </a:ln>
        </p:spPr>
      </p:pic>
    </p:spTree>
    <p:extLst>
      <p:ext uri="{BB962C8B-B14F-4D97-AF65-F5344CB8AC3E}">
        <p14:creationId xmlns:p14="http://schemas.microsoft.com/office/powerpoint/2010/main" val="2116191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14340" name="Picture 2"/>
          <p:cNvPicPr>
            <a:picLocks noChangeAspect="1" noChangeArrowheads="1"/>
          </p:cNvPicPr>
          <p:nvPr/>
        </p:nvPicPr>
        <p:blipFill>
          <a:blip r:embed="rId3" cstate="print"/>
          <a:srcRect/>
          <a:stretch>
            <a:fillRect/>
          </a:stretch>
        </p:blipFill>
        <p:spPr bwMode="auto">
          <a:xfrm>
            <a:off x="470388" y="150743"/>
            <a:ext cx="8440737" cy="6524625"/>
          </a:xfrm>
          <a:prstGeom prst="rect">
            <a:avLst/>
          </a:prstGeom>
          <a:noFill/>
          <a:ln w="9525">
            <a:noFill/>
            <a:miter lim="800000"/>
            <a:headEnd/>
            <a:tailEnd/>
          </a:ln>
        </p:spPr>
      </p:pic>
    </p:spTree>
  </p:cSld>
  <p:clrMapOvr>
    <a:masterClrMapping/>
  </p:clrMapOvr>
  <p:transition>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15364" name="Picture 6"/>
          <p:cNvPicPr>
            <a:picLocks noChangeAspect="1" noChangeArrowheads="1"/>
          </p:cNvPicPr>
          <p:nvPr/>
        </p:nvPicPr>
        <p:blipFill>
          <a:blip r:embed="rId3" cstate="print"/>
          <a:srcRect/>
          <a:stretch>
            <a:fillRect/>
          </a:stretch>
        </p:blipFill>
        <p:spPr bwMode="auto">
          <a:xfrm>
            <a:off x="407988" y="114300"/>
            <a:ext cx="8472487" cy="6515100"/>
          </a:xfrm>
          <a:prstGeom prst="rect">
            <a:avLst/>
          </a:prstGeom>
          <a:noFill/>
          <a:ln w="9525">
            <a:noFill/>
            <a:miter lim="800000"/>
            <a:headEnd/>
            <a:tailEnd/>
          </a:ln>
        </p:spPr>
      </p:pic>
    </p:spTree>
  </p:cSld>
  <p:clrMapOvr>
    <a:masterClrMapping/>
  </p:clrMapOvr>
  <p:transition>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ject 2"/>
          <p:cNvSpPr>
            <a:spLocks noChangeArrowheads="1"/>
          </p:cNvSpPr>
          <p:nvPr/>
        </p:nvSpPr>
        <p:spPr bwMode="auto">
          <a:xfrm>
            <a:off x="131763" y="6407150"/>
            <a:ext cx="430212"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16388" name="Picture 7"/>
          <p:cNvPicPr>
            <a:picLocks noChangeAspect="1" noChangeArrowheads="1"/>
          </p:cNvPicPr>
          <p:nvPr/>
        </p:nvPicPr>
        <p:blipFill>
          <a:blip r:embed="rId3" cstate="print"/>
          <a:srcRect/>
          <a:stretch>
            <a:fillRect/>
          </a:stretch>
        </p:blipFill>
        <p:spPr bwMode="auto">
          <a:xfrm>
            <a:off x="762000" y="436563"/>
            <a:ext cx="7924800" cy="6116637"/>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2"/>
          <p:cNvSpPr>
            <a:spLocks noChangeArrowheads="1"/>
          </p:cNvSpPr>
          <p:nvPr/>
        </p:nvSpPr>
        <p:spPr bwMode="auto">
          <a:xfrm>
            <a:off x="131763" y="6407150"/>
            <a:ext cx="430212"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2" name="Picture 1"/>
          <p:cNvPicPr>
            <a:picLocks noChangeAspect="1"/>
          </p:cNvPicPr>
          <p:nvPr/>
        </p:nvPicPr>
        <p:blipFill>
          <a:blip r:embed="rId3"/>
          <a:stretch>
            <a:fillRect/>
          </a:stretch>
        </p:blipFill>
        <p:spPr>
          <a:xfrm>
            <a:off x="1921543" y="-21405"/>
            <a:ext cx="5317457" cy="6879406"/>
          </a:xfrm>
          <a:prstGeom prst="rect">
            <a:avLst/>
          </a:prstGeom>
        </p:spPr>
      </p:pic>
    </p:spTree>
  </p:cSld>
  <p:clrMapOvr>
    <a:masterClrMapping/>
  </p:clrMapOvr>
  <p:transition>
    <p:cover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8252" y="1"/>
            <a:ext cx="5307495" cy="6858000"/>
          </a:xfrm>
          <a:prstGeom prst="rect">
            <a:avLst/>
          </a:prstGeom>
        </p:spPr>
      </p:pic>
    </p:spTree>
    <p:extLst>
      <p:ext uri="{BB962C8B-B14F-4D97-AF65-F5344CB8AC3E}">
        <p14:creationId xmlns:p14="http://schemas.microsoft.com/office/powerpoint/2010/main" val="3507405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18436" name="Picture 5"/>
          <p:cNvPicPr>
            <a:picLocks noChangeAspect="1" noChangeArrowheads="1"/>
          </p:cNvPicPr>
          <p:nvPr/>
        </p:nvPicPr>
        <p:blipFill>
          <a:blip r:embed="rId3" cstate="print"/>
          <a:srcRect/>
          <a:stretch>
            <a:fillRect/>
          </a:stretch>
        </p:blipFill>
        <p:spPr bwMode="auto">
          <a:xfrm>
            <a:off x="310705" y="316456"/>
            <a:ext cx="8458200" cy="6090694"/>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2" name="Picture 1"/>
          <p:cNvPicPr>
            <a:picLocks noChangeAspect="1"/>
          </p:cNvPicPr>
          <p:nvPr/>
        </p:nvPicPr>
        <p:blipFill>
          <a:blip r:embed="rId3"/>
          <a:stretch>
            <a:fillRect/>
          </a:stretch>
        </p:blipFill>
        <p:spPr>
          <a:xfrm rot="5400000">
            <a:off x="1235831" y="-1027867"/>
            <a:ext cx="6691323" cy="8899459"/>
          </a:xfrm>
          <a:prstGeom prst="rect">
            <a:avLst/>
          </a:prstGeom>
        </p:spPr>
      </p:pic>
    </p:spTree>
    <p:extLst>
      <p:ext uri="{BB962C8B-B14F-4D97-AF65-F5344CB8AC3E}">
        <p14:creationId xmlns:p14="http://schemas.microsoft.com/office/powerpoint/2010/main" val="2324427615"/>
      </p:ext>
    </p:extLst>
  </p:cSld>
  <p:clrMapOvr>
    <a:masterClrMapping/>
  </p:clrMapOvr>
  <p:transition>
    <p:cover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bject 2"/>
          <p:cNvSpPr>
            <a:spLocks noChangeArrowheads="1"/>
          </p:cNvSpPr>
          <p:nvPr/>
        </p:nvSpPr>
        <p:spPr bwMode="auto">
          <a:xfrm>
            <a:off x="131763" y="6407150"/>
            <a:ext cx="444500" cy="300038"/>
          </a:xfrm>
          <a:prstGeom prst="rect">
            <a:avLst/>
          </a:prstGeom>
          <a:blipFill dpi="0" rotWithShape="1">
            <a:blip r:embed="rId3"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2" name="Picture 1"/>
          <p:cNvPicPr>
            <a:picLocks noChangeAspect="1"/>
          </p:cNvPicPr>
          <p:nvPr/>
        </p:nvPicPr>
        <p:blipFill>
          <a:blip r:embed="rId4"/>
          <a:stretch>
            <a:fillRect/>
          </a:stretch>
        </p:blipFill>
        <p:spPr>
          <a:xfrm>
            <a:off x="166018" y="17477"/>
            <a:ext cx="8774954" cy="6755059"/>
          </a:xfrm>
          <a:prstGeom prst="rect">
            <a:avLst/>
          </a:prstGeom>
        </p:spPr>
      </p:pic>
    </p:spTree>
  </p:cSld>
  <p:clrMapOvr>
    <a:masterClrMapping/>
  </p:clrMapOvr>
  <p:transition>
    <p:cover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457200" y="0"/>
            <a:ext cx="8229600" cy="990600"/>
          </a:xfrm>
        </p:spPr>
        <p:txBody>
          <a:bodyPr anchorCtr="1"/>
          <a:lstStyle/>
          <a:p>
            <a:pPr eaLnBrk="1" hangingPunct="1">
              <a:defRPr/>
            </a:pPr>
            <a:r>
              <a:rPr lang="en-US" dirty="0"/>
              <a:t>Commitment to Quality</a:t>
            </a:r>
          </a:p>
        </p:txBody>
      </p:sp>
      <p:sp>
        <p:nvSpPr>
          <p:cNvPr id="17413" name="Rectangle 5"/>
          <p:cNvSpPr>
            <a:spLocks noGrp="1" noChangeArrowheads="1"/>
          </p:cNvSpPr>
          <p:nvPr>
            <p:ph type="body" idx="1"/>
          </p:nvPr>
        </p:nvSpPr>
        <p:spPr>
          <a:xfrm>
            <a:off x="457200" y="914400"/>
            <a:ext cx="8229600" cy="6574107"/>
          </a:xfrm>
        </p:spPr>
        <p:txBody>
          <a:bodyPr/>
          <a:lstStyle/>
          <a:p>
            <a:pPr eaLnBrk="1" hangingPunct="1">
              <a:buClr>
                <a:schemeClr val="tx2"/>
              </a:buClr>
              <a:defRPr/>
            </a:pPr>
            <a:r>
              <a:rPr lang="en-US" sz="2400" dirty="0"/>
              <a:t>ISO </a:t>
            </a:r>
            <a:r>
              <a:rPr lang="en-US" sz="2400" dirty="0" smtClean="0"/>
              <a:t>9001:2015 </a:t>
            </a:r>
            <a:r>
              <a:rPr lang="en-US" sz="2400" dirty="0"/>
              <a:t>Certified</a:t>
            </a:r>
          </a:p>
          <a:p>
            <a:pPr eaLnBrk="1" hangingPunct="1">
              <a:buClr>
                <a:schemeClr val="tx2"/>
              </a:buClr>
              <a:defRPr/>
            </a:pPr>
            <a:r>
              <a:rPr lang="en-US" sz="2400" dirty="0"/>
              <a:t>AS9120 Rev </a:t>
            </a:r>
            <a:r>
              <a:rPr lang="en-US" sz="2400" dirty="0" smtClean="0"/>
              <a:t>B </a:t>
            </a:r>
            <a:r>
              <a:rPr lang="en-US" sz="2400" dirty="0"/>
              <a:t>Certified</a:t>
            </a:r>
          </a:p>
          <a:p>
            <a:pPr eaLnBrk="1" hangingPunct="1">
              <a:buClr>
                <a:schemeClr val="tx2"/>
              </a:buClr>
              <a:defRPr/>
            </a:pPr>
            <a:r>
              <a:rPr lang="en-US" sz="2400" dirty="0"/>
              <a:t>ANSI ESD S20.20 - 2014 Certified</a:t>
            </a:r>
          </a:p>
          <a:p>
            <a:pPr eaLnBrk="1" hangingPunct="1">
              <a:buClr>
                <a:schemeClr val="tx2"/>
              </a:buClr>
              <a:defRPr/>
            </a:pPr>
            <a:r>
              <a:rPr lang="en-US" sz="2400" dirty="0"/>
              <a:t>IDEA QMS9090 Certified</a:t>
            </a:r>
          </a:p>
          <a:p>
            <a:pPr eaLnBrk="1" hangingPunct="1">
              <a:buClr>
                <a:schemeClr val="tx2"/>
              </a:buClr>
              <a:defRPr/>
            </a:pPr>
            <a:r>
              <a:rPr lang="en-US" sz="2400" dirty="0"/>
              <a:t>QSLD certified supplier for DSCC (5961 &amp; 5962)</a:t>
            </a:r>
          </a:p>
          <a:p>
            <a:pPr eaLnBrk="1" hangingPunct="1">
              <a:buClr>
                <a:schemeClr val="tx2"/>
              </a:buClr>
              <a:defRPr/>
            </a:pPr>
            <a:r>
              <a:rPr lang="en-US" sz="2400" dirty="0"/>
              <a:t>Climate controlled warehouse</a:t>
            </a:r>
          </a:p>
          <a:p>
            <a:pPr eaLnBrk="1" hangingPunct="1">
              <a:buClr>
                <a:schemeClr val="tx2"/>
              </a:buClr>
              <a:defRPr/>
            </a:pPr>
            <a:r>
              <a:rPr lang="en-US" sz="2400" dirty="0"/>
              <a:t>Star Quality Program proprietary 67 step inspection process</a:t>
            </a:r>
          </a:p>
          <a:p>
            <a:pPr eaLnBrk="1" hangingPunct="1">
              <a:buClr>
                <a:schemeClr val="tx2"/>
              </a:buClr>
              <a:defRPr/>
            </a:pPr>
            <a:r>
              <a:rPr lang="en-US" sz="2400" dirty="0"/>
              <a:t>Experienced Warehouse Staff with specially trained QC and QA teams</a:t>
            </a:r>
          </a:p>
          <a:p>
            <a:pPr eaLnBrk="1" hangingPunct="1">
              <a:buClr>
                <a:schemeClr val="tx2"/>
              </a:buClr>
              <a:defRPr/>
            </a:pPr>
            <a:r>
              <a:rPr lang="en-US" sz="2400" dirty="0"/>
              <a:t>Member ECIA (Electronic Components Industry Assoc.) </a:t>
            </a:r>
          </a:p>
          <a:p>
            <a:pPr eaLnBrk="1" hangingPunct="1">
              <a:buClr>
                <a:schemeClr val="tx2"/>
              </a:buClr>
              <a:defRPr/>
            </a:pPr>
            <a:r>
              <a:rPr lang="en-US" sz="2400" dirty="0"/>
              <a:t>Member E.R.A.I and I.D.E.A</a:t>
            </a:r>
          </a:p>
          <a:p>
            <a:pPr eaLnBrk="1" hangingPunct="1">
              <a:buClr>
                <a:schemeClr val="tx2"/>
              </a:buClr>
              <a:defRPr/>
            </a:pPr>
            <a:r>
              <a:rPr lang="en-US" sz="2400" dirty="0"/>
              <a:t>Member ASA (Aviation Suppliers Association)</a:t>
            </a:r>
          </a:p>
          <a:p>
            <a:pPr eaLnBrk="1" hangingPunct="1">
              <a:defRPr/>
            </a:pPr>
            <a:endParaRPr lang="en-US" sz="2800" dirty="0"/>
          </a:p>
          <a:p>
            <a:pPr eaLnBrk="1" hangingPunct="1">
              <a:defRPr/>
            </a:pPr>
            <a:endParaRPr lang="en-US" dirty="0"/>
          </a:p>
        </p:txBody>
      </p:sp>
    </p:spTree>
    <p:extLst>
      <p:ext uri="{BB962C8B-B14F-4D97-AF65-F5344CB8AC3E}">
        <p14:creationId xmlns:p14="http://schemas.microsoft.com/office/powerpoint/2010/main" val="33481152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228600"/>
            <a:ext cx="8534400" cy="6400800"/>
          </a:xfrm>
          <a:prstGeom prst="rect">
            <a:avLst/>
          </a:prstGeom>
        </p:spPr>
      </p:pic>
    </p:spTree>
    <p:extLst>
      <p:ext uri="{BB962C8B-B14F-4D97-AF65-F5344CB8AC3E}">
        <p14:creationId xmlns:p14="http://schemas.microsoft.com/office/powerpoint/2010/main" val="962789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5"/>
          <p:cNvSpPr txBox="1">
            <a:spLocks noChangeArrowheads="1"/>
          </p:cNvSpPr>
          <p:nvPr/>
        </p:nvSpPr>
        <p:spPr bwMode="auto">
          <a:xfrm>
            <a:off x="4267200" y="1447800"/>
            <a:ext cx="4572000" cy="4970463"/>
          </a:xfrm>
          <a:prstGeom prst="rect">
            <a:avLst/>
          </a:prstGeom>
          <a:noFill/>
          <a:ln w="9525">
            <a:noFill/>
            <a:miter lim="800000"/>
            <a:headEnd/>
            <a:tailEnd/>
          </a:ln>
        </p:spPr>
        <p:txBody>
          <a:bodyPr>
            <a:spAutoFit/>
          </a:bodyPr>
          <a:lstStyle/>
          <a:p>
            <a:pPr eaLnBrk="0" hangingPunct="0">
              <a:spcBef>
                <a:spcPct val="50000"/>
              </a:spcBef>
            </a:pPr>
            <a:r>
              <a:rPr lang="en-US" sz="1600" b="1" u="sng">
                <a:latin typeface="Verdana" pitchFamily="34" charset="0"/>
              </a:rPr>
              <a:t>Gilles Aouizerat – CEO</a:t>
            </a:r>
          </a:p>
          <a:p>
            <a:pPr eaLnBrk="0" hangingPunct="0">
              <a:spcBef>
                <a:spcPct val="50000"/>
              </a:spcBef>
            </a:pPr>
            <a:r>
              <a:rPr lang="en-US" sz="1400" i="1">
                <a:latin typeface="Verdana" pitchFamily="34" charset="0"/>
              </a:rPr>
              <a:t>Gilles has over 14 years of experience in the Independent distribution market and has built PCX into a respected and successful company with a focus on satisfying customers. Gilles graduated with a Bachelor of Science degree in Political Science from the University of California, Riverside. Mr. Aouizerat is responsible for the direction of PCX and overseeing the overall operations of the company.</a:t>
            </a:r>
          </a:p>
          <a:p>
            <a:pPr eaLnBrk="0" hangingPunct="0">
              <a:spcBef>
                <a:spcPct val="50000"/>
              </a:spcBef>
            </a:pPr>
            <a:endParaRPr lang="en-US" sz="1400" i="1">
              <a:latin typeface="Verdana" pitchFamily="34" charset="0"/>
            </a:endParaRPr>
          </a:p>
          <a:p>
            <a:pPr eaLnBrk="0" hangingPunct="0">
              <a:spcBef>
                <a:spcPct val="50000"/>
              </a:spcBef>
            </a:pPr>
            <a:r>
              <a:rPr lang="en-US" sz="1400" i="1">
                <a:latin typeface="Verdana" pitchFamily="34" charset="0"/>
              </a:rPr>
              <a:t>His commitment to service and support is well known.  He believes that ‘the buck stops with me’ and that accountability, accessibility, and creativity in being a supply solution partner are of paramount importance.</a:t>
            </a:r>
          </a:p>
          <a:p>
            <a:pPr eaLnBrk="0" hangingPunct="0">
              <a:spcBef>
                <a:spcPct val="50000"/>
              </a:spcBef>
            </a:pPr>
            <a:endParaRPr lang="en-US" sz="1400" i="1">
              <a:latin typeface="Verdana" pitchFamily="34" charset="0"/>
            </a:endParaRPr>
          </a:p>
          <a:p>
            <a:pPr eaLnBrk="0" hangingPunct="0">
              <a:spcBef>
                <a:spcPct val="50000"/>
              </a:spcBef>
            </a:pPr>
            <a:r>
              <a:rPr lang="en-US" sz="1400" i="1">
                <a:latin typeface="Verdana" pitchFamily="34" charset="0"/>
              </a:rPr>
              <a:t>His direct number is 714-374-3214 and his email is gil@pcxco.com.</a:t>
            </a:r>
          </a:p>
        </p:txBody>
      </p:sp>
      <p:pic>
        <p:nvPicPr>
          <p:cNvPr id="28676" name="Picture 6" descr="Gil Aouizerat"/>
          <p:cNvPicPr>
            <a:picLocks noChangeAspect="1" noChangeArrowheads="1"/>
          </p:cNvPicPr>
          <p:nvPr/>
        </p:nvPicPr>
        <p:blipFill>
          <a:blip r:embed="rId3" cstate="print"/>
          <a:srcRect/>
          <a:stretch>
            <a:fillRect/>
          </a:stretch>
        </p:blipFill>
        <p:spPr bwMode="auto">
          <a:xfrm>
            <a:off x="762000" y="1905000"/>
            <a:ext cx="2805113" cy="3505200"/>
          </a:xfrm>
          <a:prstGeom prst="rect">
            <a:avLst/>
          </a:prstGeom>
          <a:noFill/>
          <a:ln w="12700">
            <a:solidFill>
              <a:srgbClr val="000000"/>
            </a:solidFill>
            <a:miter lim="800000"/>
            <a:headEnd/>
            <a:tailEnd/>
          </a:ln>
        </p:spPr>
      </p:pic>
      <p:sp>
        <p:nvSpPr>
          <p:cNvPr id="6" name="Rectangle 4"/>
          <p:cNvSpPr>
            <a:spLocks noChangeArrowheads="1"/>
          </p:cNvSpPr>
          <p:nvPr/>
        </p:nvSpPr>
        <p:spPr bwMode="auto">
          <a:xfrm>
            <a:off x="0" y="304800"/>
            <a:ext cx="9144000" cy="1139825"/>
          </a:xfrm>
          <a:prstGeom prst="rect">
            <a:avLst/>
          </a:prstGeom>
          <a:noFill/>
          <a:ln>
            <a:noFill/>
          </a:ln>
          <a:extLst/>
        </p:spPr>
        <p:txBody>
          <a:bodyPr anchor="ctr" anchorCtr="1"/>
          <a:lstStyle/>
          <a:p>
            <a:pPr>
              <a:defRPr/>
            </a:pPr>
            <a:r>
              <a:rPr lang="en-US" sz="4400" dirty="0">
                <a:solidFill>
                  <a:schemeClr val="bg1"/>
                </a:solidFill>
                <a:effectLst>
                  <a:outerShdw blurRad="38100" dist="38100" dir="2700000" algn="tl">
                    <a:srgbClr val="000000"/>
                  </a:outerShdw>
                </a:effectLst>
                <a:cs typeface="+mn-cs"/>
              </a:rPr>
              <a:t>Management </a:t>
            </a:r>
            <a:r>
              <a:rPr lang="en-US" sz="4400" dirty="0" smtClean="0">
                <a:solidFill>
                  <a:schemeClr val="bg1"/>
                </a:solidFill>
                <a:effectLst>
                  <a:outerShdw blurRad="38100" dist="38100" dir="2700000" algn="tl">
                    <a:srgbClr val="000000"/>
                  </a:outerShdw>
                </a:effectLst>
                <a:cs typeface="+mn-cs"/>
              </a:rPr>
              <a:t>Team</a:t>
            </a:r>
            <a:endParaRPr lang="en-US" sz="4400" dirty="0">
              <a:solidFill>
                <a:schemeClr val="bg1"/>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4016753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p:txBody>
          <a:bodyPr/>
          <a:lstStyle/>
          <a:p>
            <a:pPr algn="ctr"/>
            <a:r>
              <a:rPr lang="en-US">
                <a:effectLst/>
              </a:rPr>
              <a:t> </a:t>
            </a:r>
          </a:p>
        </p:txBody>
      </p:sp>
      <p:sp>
        <p:nvSpPr>
          <p:cNvPr id="29699" name="Rectangle 10"/>
          <p:cNvSpPr>
            <a:spLocks noGrp="1" noChangeArrowheads="1"/>
          </p:cNvSpPr>
          <p:nvPr>
            <p:ph type="body" sz="half" idx="2"/>
          </p:nvPr>
        </p:nvSpPr>
        <p:spPr>
          <a:xfrm>
            <a:off x="4800600" y="1609568"/>
            <a:ext cx="3977640" cy="3477875"/>
          </a:xfrm>
        </p:spPr>
        <p:txBody>
          <a:bodyPr/>
          <a:lstStyle/>
          <a:p>
            <a:pPr>
              <a:buFontTx/>
              <a:buNone/>
            </a:pPr>
            <a:r>
              <a:rPr lang="en-US" sz="1600" b="1" dirty="0">
                <a:effectLst/>
                <a:latin typeface="Verdana" pitchFamily="34" charset="0"/>
                <a:ea typeface="Verdana" pitchFamily="34" charset="0"/>
                <a:cs typeface="Verdana" pitchFamily="34" charset="0"/>
              </a:rPr>
              <a:t>Sara Burrell-VP Commercial Sales</a:t>
            </a:r>
          </a:p>
          <a:p>
            <a:pPr>
              <a:buFontTx/>
              <a:buNone/>
            </a:pPr>
            <a:r>
              <a:rPr lang="en-US" sz="1400" i="1" dirty="0">
                <a:effectLst/>
                <a:latin typeface="Verdana" pitchFamily="34" charset="0"/>
                <a:ea typeface="Verdana" pitchFamily="34" charset="0"/>
                <a:cs typeface="Verdana" pitchFamily="34" charset="0"/>
              </a:rPr>
              <a:t>Sara Burrell is a 16 year veteran of PCX, Inc. who has held several management positions in the company including Warehouse Manager, Quality Manager, Director of Distributor Sales, Director of Sales and now VP of Sales.</a:t>
            </a:r>
          </a:p>
          <a:p>
            <a:pPr>
              <a:buFontTx/>
              <a:buNone/>
            </a:pPr>
            <a:endParaRPr lang="en-US" sz="1400" i="1" dirty="0">
              <a:effectLst/>
              <a:latin typeface="Verdana" pitchFamily="34" charset="0"/>
              <a:ea typeface="Verdana" pitchFamily="34" charset="0"/>
              <a:cs typeface="Verdana" pitchFamily="34" charset="0"/>
            </a:endParaRPr>
          </a:p>
          <a:p>
            <a:pPr>
              <a:buFontTx/>
              <a:buNone/>
            </a:pPr>
            <a:r>
              <a:rPr lang="en-US" sz="1400" i="1" dirty="0">
                <a:effectLst/>
                <a:latin typeface="Verdana" pitchFamily="34" charset="0"/>
                <a:ea typeface="Verdana" pitchFamily="34" charset="0"/>
                <a:cs typeface="Verdana" pitchFamily="34" charset="0"/>
              </a:rPr>
              <a:t>Sara brings a deep bench of experience </a:t>
            </a:r>
            <a:r>
              <a:rPr lang="en-US" sz="1400" i="1" dirty="0" smtClean="0">
                <a:effectLst/>
                <a:latin typeface="Verdana" pitchFamily="34" charset="0"/>
                <a:ea typeface="Verdana" pitchFamily="34" charset="0"/>
                <a:cs typeface="Verdana" pitchFamily="34" charset="0"/>
              </a:rPr>
              <a:t>in </a:t>
            </a:r>
            <a:r>
              <a:rPr lang="en-US" sz="1400" i="1" dirty="0">
                <a:effectLst/>
                <a:latin typeface="Verdana" pitchFamily="34" charset="0"/>
                <a:ea typeface="Verdana" pitchFamily="34" charset="0"/>
                <a:cs typeface="Verdana" pitchFamily="34" charset="0"/>
              </a:rPr>
              <a:t>all aspects of the organization enabling her to support our staff, clients, vendors very effectively.</a:t>
            </a:r>
          </a:p>
          <a:p>
            <a:pPr>
              <a:buFontTx/>
              <a:buNone/>
            </a:pPr>
            <a:endParaRPr lang="en-US" sz="1400" i="1" dirty="0">
              <a:effectLst/>
              <a:latin typeface="Verdana" pitchFamily="34" charset="0"/>
              <a:ea typeface="Verdana" pitchFamily="34" charset="0"/>
              <a:cs typeface="Verdana" pitchFamily="34" charset="0"/>
            </a:endParaRPr>
          </a:p>
          <a:p>
            <a:pPr>
              <a:buFontTx/>
              <a:buNone/>
            </a:pPr>
            <a:r>
              <a:rPr lang="en-US" sz="1400" i="1" dirty="0">
                <a:effectLst/>
                <a:latin typeface="Verdana" pitchFamily="34" charset="0"/>
                <a:ea typeface="Verdana" pitchFamily="34" charset="0"/>
                <a:cs typeface="Verdana" pitchFamily="34" charset="0"/>
              </a:rPr>
              <a:t>Her direct number is 714-374-3218 and her email is sara@pcxco.com</a:t>
            </a:r>
          </a:p>
        </p:txBody>
      </p:sp>
      <p:sp>
        <p:nvSpPr>
          <p:cNvPr id="39940" name="Rectangle 4"/>
          <p:cNvSpPr>
            <a:spLocks noChangeArrowheads="1"/>
          </p:cNvSpPr>
          <p:nvPr/>
        </p:nvSpPr>
        <p:spPr bwMode="auto">
          <a:xfrm>
            <a:off x="0" y="304800"/>
            <a:ext cx="9144000" cy="1139825"/>
          </a:xfrm>
          <a:prstGeom prst="rect">
            <a:avLst/>
          </a:prstGeom>
          <a:noFill/>
          <a:ln>
            <a:noFill/>
          </a:ln>
          <a:extLst/>
        </p:spPr>
        <p:txBody>
          <a:bodyPr anchor="ctr" anchorCtr="1"/>
          <a:lstStyle/>
          <a:p>
            <a:pPr>
              <a:defRPr/>
            </a:pPr>
            <a:r>
              <a:rPr lang="en-US" sz="4400" dirty="0">
                <a:solidFill>
                  <a:schemeClr val="bg1"/>
                </a:solidFill>
                <a:effectLst>
                  <a:outerShdw blurRad="38100" dist="38100" dir="2700000" algn="tl">
                    <a:srgbClr val="000000"/>
                  </a:outerShdw>
                </a:effectLst>
                <a:cs typeface="+mn-cs"/>
              </a:rPr>
              <a:t>Management Team (Cont.)</a:t>
            </a:r>
          </a:p>
        </p:txBody>
      </p:sp>
      <p:pic>
        <p:nvPicPr>
          <p:cNvPr id="29701" name="Picture 2"/>
          <p:cNvPicPr>
            <a:picLocks noChangeAspect="1" noChangeArrowheads="1"/>
          </p:cNvPicPr>
          <p:nvPr/>
        </p:nvPicPr>
        <p:blipFill>
          <a:blip r:embed="rId2" cstate="print"/>
          <a:srcRect/>
          <a:stretch>
            <a:fillRect/>
          </a:stretch>
        </p:blipFill>
        <p:spPr bwMode="auto">
          <a:xfrm>
            <a:off x="914400" y="1643063"/>
            <a:ext cx="2873375" cy="3581400"/>
          </a:xfrm>
          <a:prstGeom prst="rect">
            <a:avLst/>
          </a:prstGeom>
          <a:noFill/>
          <a:ln w="9525">
            <a:noFill/>
            <a:miter lim="800000"/>
            <a:headEnd/>
            <a:tailEnd/>
          </a:ln>
        </p:spPr>
      </p:pic>
    </p:spTree>
    <p:extLst>
      <p:ext uri="{BB962C8B-B14F-4D97-AF65-F5344CB8AC3E}">
        <p14:creationId xmlns:p14="http://schemas.microsoft.com/office/powerpoint/2010/main" val="1786035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Ed Dimmler2"/>
          <p:cNvPicPr>
            <a:picLocks noChangeAspect="1" noChangeArrowheads="1"/>
          </p:cNvPicPr>
          <p:nvPr/>
        </p:nvPicPr>
        <p:blipFill>
          <a:blip r:embed="rId2" cstate="print"/>
          <a:srcRect/>
          <a:stretch>
            <a:fillRect/>
          </a:stretch>
        </p:blipFill>
        <p:spPr bwMode="auto">
          <a:xfrm>
            <a:off x="609600" y="1828800"/>
            <a:ext cx="2865438" cy="3581400"/>
          </a:xfrm>
          <a:prstGeom prst="rect">
            <a:avLst/>
          </a:prstGeom>
          <a:noFill/>
          <a:ln w="12700" algn="in">
            <a:solidFill>
              <a:srgbClr val="000000"/>
            </a:solidFill>
            <a:miter lim="800000"/>
            <a:headEnd/>
            <a:tailEnd/>
          </a:ln>
        </p:spPr>
      </p:pic>
      <p:sp>
        <p:nvSpPr>
          <p:cNvPr id="31748" name="Text Box 5"/>
          <p:cNvSpPr txBox="1">
            <a:spLocks noChangeArrowheads="1"/>
          </p:cNvSpPr>
          <p:nvPr/>
        </p:nvSpPr>
        <p:spPr bwMode="auto">
          <a:xfrm>
            <a:off x="4267200" y="1600200"/>
            <a:ext cx="4495800" cy="3940175"/>
          </a:xfrm>
          <a:prstGeom prst="rect">
            <a:avLst/>
          </a:prstGeom>
          <a:noFill/>
          <a:ln w="9525">
            <a:noFill/>
            <a:miter lim="800000"/>
            <a:headEnd/>
            <a:tailEnd/>
          </a:ln>
        </p:spPr>
        <p:txBody>
          <a:bodyPr>
            <a:spAutoFit/>
          </a:bodyPr>
          <a:lstStyle/>
          <a:p>
            <a:pPr>
              <a:spcBef>
                <a:spcPct val="50000"/>
              </a:spcBef>
            </a:pPr>
            <a:r>
              <a:rPr lang="en-US" sz="1600" b="1" u="sng" dirty="0">
                <a:latin typeface="Verdana" pitchFamily="34" charset="0"/>
              </a:rPr>
              <a:t>Edward Dimmler – Director of Quality</a:t>
            </a:r>
          </a:p>
          <a:p>
            <a:pPr>
              <a:spcBef>
                <a:spcPct val="50000"/>
              </a:spcBef>
            </a:pPr>
            <a:r>
              <a:rPr lang="en-US" sz="1600" b="1" u="sng" dirty="0">
                <a:latin typeface="Verdana" pitchFamily="34" charset="0"/>
              </a:rPr>
              <a:t> </a:t>
            </a:r>
          </a:p>
          <a:p>
            <a:pPr>
              <a:spcBef>
                <a:spcPct val="50000"/>
              </a:spcBef>
            </a:pPr>
            <a:r>
              <a:rPr lang="en-US" sz="1400" i="1" dirty="0">
                <a:latin typeface="Verdana" pitchFamily="34" charset="0"/>
              </a:rPr>
              <a:t>As Director of Quality, Ed is responsible for maintaining and improving our quality processes and ensuring our operations are running as effectively and efficiently as possible. Our proprietary Star Quality Program, a 67 step visual inspection process, is just one of the many PCX differences Ed helped to develop.  Ed brings more then </a:t>
            </a:r>
            <a:r>
              <a:rPr lang="en-US" sz="1400" i="1" dirty="0" smtClean="0">
                <a:latin typeface="Verdana" pitchFamily="34" charset="0"/>
              </a:rPr>
              <a:t>29 </a:t>
            </a:r>
            <a:r>
              <a:rPr lang="en-US" sz="1400" i="1" dirty="0">
                <a:latin typeface="Verdana" pitchFamily="34" charset="0"/>
              </a:rPr>
              <a:t>years of experience in Independent Distribution.</a:t>
            </a:r>
          </a:p>
          <a:p>
            <a:pPr>
              <a:spcBef>
                <a:spcPct val="50000"/>
              </a:spcBef>
            </a:pPr>
            <a:endParaRPr lang="en-US" sz="1400" i="1" dirty="0">
              <a:latin typeface="Verdana" pitchFamily="34" charset="0"/>
            </a:endParaRPr>
          </a:p>
          <a:p>
            <a:pPr>
              <a:spcBef>
                <a:spcPct val="50000"/>
              </a:spcBef>
            </a:pPr>
            <a:r>
              <a:rPr lang="en-US" sz="1400" i="1" dirty="0">
                <a:latin typeface="Verdana" pitchFamily="34" charset="0"/>
              </a:rPr>
              <a:t>His direct number is 714-677-1286 and email is ed@pcxco.com</a:t>
            </a:r>
          </a:p>
          <a:p>
            <a:pPr>
              <a:spcBef>
                <a:spcPct val="50000"/>
              </a:spcBef>
            </a:pPr>
            <a:endParaRPr lang="en-US" sz="1400" dirty="0">
              <a:latin typeface="Verdana" pitchFamily="34" charset="0"/>
            </a:endParaRPr>
          </a:p>
        </p:txBody>
      </p:sp>
      <p:sp>
        <p:nvSpPr>
          <p:cNvPr id="6" name="Rectangle 4"/>
          <p:cNvSpPr>
            <a:spLocks noChangeArrowheads="1"/>
          </p:cNvSpPr>
          <p:nvPr/>
        </p:nvSpPr>
        <p:spPr bwMode="auto">
          <a:xfrm>
            <a:off x="0" y="304800"/>
            <a:ext cx="9144000" cy="1139825"/>
          </a:xfrm>
          <a:prstGeom prst="rect">
            <a:avLst/>
          </a:prstGeom>
          <a:noFill/>
          <a:ln>
            <a:noFill/>
          </a:ln>
          <a:extLst/>
        </p:spPr>
        <p:txBody>
          <a:bodyPr anchor="ctr" anchorCtr="1"/>
          <a:lstStyle/>
          <a:p>
            <a:pPr>
              <a:defRPr/>
            </a:pPr>
            <a:r>
              <a:rPr lang="en-US" sz="4400" dirty="0">
                <a:solidFill>
                  <a:schemeClr val="bg1"/>
                </a:solidFill>
                <a:effectLst>
                  <a:outerShdw blurRad="38100" dist="38100" dir="2700000" algn="tl">
                    <a:srgbClr val="000000"/>
                  </a:outerShdw>
                </a:effectLst>
                <a:cs typeface="+mn-cs"/>
              </a:rPr>
              <a:t>Management Team (Cont.)</a:t>
            </a:r>
          </a:p>
        </p:txBody>
      </p:sp>
    </p:spTree>
    <p:extLst>
      <p:ext uri="{BB962C8B-B14F-4D97-AF65-F5344CB8AC3E}">
        <p14:creationId xmlns:p14="http://schemas.microsoft.com/office/powerpoint/2010/main" val="2870520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457200" y="277813"/>
            <a:ext cx="8229600" cy="865187"/>
          </a:xfrm>
        </p:spPr>
        <p:txBody>
          <a:bodyPr anchorCtr="1"/>
          <a:lstStyle/>
          <a:p>
            <a:pPr eaLnBrk="1" hangingPunct="1">
              <a:defRPr/>
            </a:pPr>
            <a:r>
              <a:rPr lang="en-US" dirty="0"/>
              <a:t>Commercial Services</a:t>
            </a:r>
          </a:p>
        </p:txBody>
      </p:sp>
      <p:sp>
        <p:nvSpPr>
          <p:cNvPr id="18437" name="Rectangle 5"/>
          <p:cNvSpPr>
            <a:spLocks noGrp="1" noChangeArrowheads="1"/>
          </p:cNvSpPr>
          <p:nvPr>
            <p:ph type="body" idx="1"/>
          </p:nvPr>
        </p:nvSpPr>
        <p:spPr>
          <a:xfrm>
            <a:off x="990600" y="1447800"/>
            <a:ext cx="7620000" cy="4007251"/>
          </a:xfrm>
        </p:spPr>
        <p:txBody>
          <a:bodyPr/>
          <a:lstStyle/>
          <a:p>
            <a:pPr eaLnBrk="1" hangingPunct="1">
              <a:lnSpc>
                <a:spcPct val="90000"/>
              </a:lnSpc>
              <a:buClr>
                <a:schemeClr val="tx1"/>
              </a:buClr>
              <a:defRPr/>
            </a:pPr>
            <a:r>
              <a:rPr lang="en-US" sz="2800" dirty="0"/>
              <a:t>Sourcing of hard to find/allocated components</a:t>
            </a:r>
          </a:p>
          <a:p>
            <a:pPr eaLnBrk="1" hangingPunct="1">
              <a:lnSpc>
                <a:spcPct val="90000"/>
              </a:lnSpc>
              <a:buClr>
                <a:schemeClr val="tx1"/>
              </a:buClr>
              <a:defRPr/>
            </a:pPr>
            <a:r>
              <a:rPr lang="en-US" dirty="0"/>
              <a:t>3</a:t>
            </a:r>
            <a:r>
              <a:rPr lang="en-US" sz="2800" dirty="0" smtClean="0"/>
              <a:t>00</a:t>
            </a:r>
            <a:r>
              <a:rPr lang="en-US" sz="2800" dirty="0"/>
              <a:t>+ Lines of Franchised/Authorized products</a:t>
            </a:r>
          </a:p>
          <a:p>
            <a:pPr eaLnBrk="1" hangingPunct="1">
              <a:lnSpc>
                <a:spcPct val="90000"/>
              </a:lnSpc>
              <a:buClr>
                <a:schemeClr val="tx1"/>
              </a:buClr>
              <a:defRPr/>
            </a:pPr>
            <a:r>
              <a:rPr lang="en-US" sz="2800" dirty="0"/>
              <a:t>VMI, Consignment, JIT and Bonded Inventory programs</a:t>
            </a:r>
          </a:p>
          <a:p>
            <a:pPr eaLnBrk="1" hangingPunct="1">
              <a:lnSpc>
                <a:spcPct val="90000"/>
              </a:lnSpc>
              <a:buClr>
                <a:schemeClr val="tx1"/>
              </a:buClr>
              <a:defRPr/>
            </a:pPr>
            <a:r>
              <a:rPr lang="en-US" sz="2800" dirty="0"/>
              <a:t>Generous Payment terms and flexible Credit Limits</a:t>
            </a:r>
          </a:p>
          <a:p>
            <a:pPr eaLnBrk="1" hangingPunct="1">
              <a:lnSpc>
                <a:spcPct val="90000"/>
              </a:lnSpc>
              <a:buClr>
                <a:schemeClr val="tx1"/>
              </a:buClr>
              <a:defRPr/>
            </a:pPr>
            <a:r>
              <a:rPr lang="en-US" sz="2800" dirty="0"/>
              <a:t>Market Analysis and Commodity Information</a:t>
            </a:r>
          </a:p>
          <a:p>
            <a:pPr eaLnBrk="1" hangingPunct="1">
              <a:lnSpc>
                <a:spcPct val="90000"/>
              </a:lnSpc>
              <a:buClr>
                <a:schemeClr val="tx1"/>
              </a:buClr>
              <a:defRPr/>
            </a:pPr>
            <a:r>
              <a:rPr lang="en-US" sz="2800" dirty="0"/>
              <a:t>Kitting Services</a:t>
            </a:r>
          </a:p>
          <a:p>
            <a:pPr eaLnBrk="1" hangingPunct="1">
              <a:lnSpc>
                <a:spcPct val="90000"/>
              </a:lnSpc>
              <a:defRPr/>
            </a:pPr>
            <a:endParaRPr lang="en-US" sz="2800" dirty="0"/>
          </a:p>
        </p:txBody>
      </p:sp>
    </p:spTree>
    <p:extLst>
      <p:ext uri="{BB962C8B-B14F-4D97-AF65-F5344CB8AC3E}">
        <p14:creationId xmlns:p14="http://schemas.microsoft.com/office/powerpoint/2010/main" val="2804301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1" y="48699"/>
            <a:ext cx="8955024" cy="6733101"/>
          </a:xfrm>
          <a:prstGeom prst="rect">
            <a:avLst/>
          </a:prstGeom>
        </p:spPr>
      </p:pic>
    </p:spTree>
    <p:extLst>
      <p:ext uri="{BB962C8B-B14F-4D97-AF65-F5344CB8AC3E}">
        <p14:creationId xmlns:p14="http://schemas.microsoft.com/office/powerpoint/2010/main" val="1202679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1097" y="76201"/>
            <a:ext cx="5041805" cy="6705600"/>
          </a:xfrm>
          <a:prstGeom prst="rect">
            <a:avLst/>
          </a:prstGeom>
        </p:spPr>
      </p:pic>
    </p:spTree>
    <p:extLst>
      <p:ext uri="{BB962C8B-B14F-4D97-AF65-F5344CB8AC3E}">
        <p14:creationId xmlns:p14="http://schemas.microsoft.com/office/powerpoint/2010/main" val="1412906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1438"/>
            <a:ext cx="51816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331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2" name="Picture 1"/>
          <p:cNvPicPr>
            <a:picLocks noChangeAspect="1"/>
          </p:cNvPicPr>
          <p:nvPr/>
        </p:nvPicPr>
        <p:blipFill>
          <a:blip r:embed="rId3"/>
          <a:stretch>
            <a:fillRect/>
          </a:stretch>
        </p:blipFill>
        <p:spPr>
          <a:xfrm>
            <a:off x="1981200" y="78962"/>
            <a:ext cx="5181600" cy="6700075"/>
          </a:xfrm>
          <a:prstGeom prst="rect">
            <a:avLst/>
          </a:prstGeom>
        </p:spPr>
      </p:pic>
    </p:spTree>
    <p:extLst>
      <p:ext uri="{BB962C8B-B14F-4D97-AF65-F5344CB8AC3E}">
        <p14:creationId xmlns:p14="http://schemas.microsoft.com/office/powerpoint/2010/main" val="3191898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ject 2"/>
          <p:cNvSpPr>
            <a:spLocks noChangeArrowheads="1"/>
          </p:cNvSpPr>
          <p:nvPr/>
        </p:nvSpPr>
        <p:spPr bwMode="auto">
          <a:xfrm>
            <a:off x="131763" y="6407150"/>
            <a:ext cx="344487" cy="300038"/>
          </a:xfrm>
          <a:prstGeom prst="rect">
            <a:avLst/>
          </a:prstGeom>
          <a:blipFill dpi="0" rotWithShape="1">
            <a:blip r:embed="rId2" cstate="print"/>
            <a:srcRect/>
            <a:stretch>
              <a:fillRect/>
            </a:stretch>
          </a:blipFill>
          <a:ln w="9525">
            <a:noFill/>
            <a:miter lim="800000"/>
            <a:headEnd/>
            <a:tailEnd/>
          </a:ln>
        </p:spPr>
        <p:txBody>
          <a:bodyPr lIns="0" tIns="0" rIns="0" bIns="0">
            <a:spAutoFit/>
          </a:bodyPr>
          <a:lstStyle/>
          <a:p>
            <a:endParaRPr lang="en-US">
              <a:latin typeface="Calibri" pitchFamily="34" charset="0"/>
            </a:endParaRPr>
          </a:p>
        </p:txBody>
      </p:sp>
      <p:pic>
        <p:nvPicPr>
          <p:cNvPr id="12292" name="Picture 5"/>
          <p:cNvPicPr>
            <a:picLocks noChangeAspect="1" noChangeArrowheads="1"/>
          </p:cNvPicPr>
          <p:nvPr/>
        </p:nvPicPr>
        <p:blipFill>
          <a:blip r:embed="rId3" cstate="print"/>
          <a:srcRect/>
          <a:stretch>
            <a:fillRect/>
          </a:stretch>
        </p:blipFill>
        <p:spPr bwMode="auto">
          <a:xfrm>
            <a:off x="1462088" y="0"/>
            <a:ext cx="6200775" cy="6858000"/>
          </a:xfrm>
          <a:prstGeom prst="rect">
            <a:avLst/>
          </a:prstGeom>
          <a:noFill/>
          <a:ln w="9525">
            <a:noFill/>
            <a:miter lim="800000"/>
            <a:headEnd/>
            <a:tailEnd/>
          </a:ln>
        </p:spPr>
      </p:pic>
    </p:spTree>
    <p:extLst>
      <p:ext uri="{BB962C8B-B14F-4D97-AF65-F5344CB8AC3E}">
        <p14:creationId xmlns:p14="http://schemas.microsoft.com/office/powerpoint/2010/main" val="1998278901"/>
      </p:ext>
    </p:extLst>
  </p:cSld>
  <p:clrMapOvr>
    <a:masterClrMapping/>
  </p:clrMapOvr>
  <p:transition>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C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1608</TotalTime>
  <Words>537</Words>
  <Application>Microsoft Office PowerPoint</Application>
  <PresentationFormat>On-screen Show (4:3)</PresentationFormat>
  <Paragraphs>171</Paragraphs>
  <Slides>33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Black</vt:lpstr>
      <vt:lpstr>Calibri</vt:lpstr>
      <vt:lpstr>Tahoma</vt:lpstr>
      <vt:lpstr>Verdana</vt:lpstr>
      <vt:lpstr>Office Theme</vt:lpstr>
      <vt:lpstr>Trust - Accountability – Client Centric – Teamwork</vt:lpstr>
      <vt:lpstr>PowerPoint Presentation</vt:lpstr>
      <vt:lpstr>Commitment to Quality</vt:lpstr>
      <vt:lpstr>Commercial Services</vt:lpstr>
      <vt:lpstr>PowerPoint Presentation</vt:lpstr>
      <vt:lpstr>PowerPoint Presentation</vt:lpstr>
      <vt:lpstr>PowerPoint Presentation</vt:lpstr>
      <vt:lpstr>PowerPoint Presentation</vt:lpstr>
      <vt:lpstr>PowerPoint Presentation</vt:lpstr>
      <vt:lpstr>PowerPoint Presentation</vt:lpstr>
      <vt:lpstr>Commodities:  FSC/NAICS codes</vt:lpstr>
      <vt:lpstr>Partial Authorized Lines List</vt:lpstr>
      <vt:lpstr>Partial Authorized Lines List</vt:lpstr>
      <vt:lpstr>Partial Authorized Lines List</vt:lpstr>
      <vt:lpstr>Partial Authorized Lines List</vt:lpstr>
      <vt:lpstr>Value Added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Professionalism - Consistency - Excellence</dc:title>
  <dc:creator>Sara Burrell</dc:creator>
  <cp:lastModifiedBy>Ed Dimmler</cp:lastModifiedBy>
  <cp:revision>53</cp:revision>
  <dcterms:created xsi:type="dcterms:W3CDTF">2014-04-16T13:55:53Z</dcterms:created>
  <dcterms:modified xsi:type="dcterms:W3CDTF">2018-09-07T21:58:48Z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2014-04-16T00:00:00Z</vt:filetime>
  </property>
  <property fmtid="{D5CDD505-2E9C-101B-9397-08002B2CF9AE}" pid="3" name="LastSaved">
    <vt:filetime>2014-04-16T00:00:00Z</vt:filetime>
  </property>
</Properties>
</file>